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3"/>
  </p:notesMasterIdLst>
  <p:handoutMasterIdLst>
    <p:handoutMasterId r:id="rId34"/>
  </p:handoutMasterIdLst>
  <p:sldIdLst>
    <p:sldId id="1316" r:id="rId5"/>
    <p:sldId id="1357" r:id="rId6"/>
    <p:sldId id="1358" r:id="rId7"/>
    <p:sldId id="1355" r:id="rId8"/>
    <p:sldId id="1375" r:id="rId9"/>
    <p:sldId id="1359" r:id="rId10"/>
    <p:sldId id="1360" r:id="rId11"/>
    <p:sldId id="1356" r:id="rId12"/>
    <p:sldId id="1361" r:id="rId13"/>
    <p:sldId id="1362" r:id="rId14"/>
    <p:sldId id="1366" r:id="rId15"/>
    <p:sldId id="1365" r:id="rId16"/>
    <p:sldId id="1367" r:id="rId17"/>
    <p:sldId id="1368" r:id="rId18"/>
    <p:sldId id="1369" r:id="rId19"/>
    <p:sldId id="1364" r:id="rId20"/>
    <p:sldId id="1376" r:id="rId21"/>
    <p:sldId id="1363" r:id="rId22"/>
    <p:sldId id="1370" r:id="rId23"/>
    <p:sldId id="1371" r:id="rId24"/>
    <p:sldId id="1373" r:id="rId25"/>
    <p:sldId id="1372" r:id="rId26"/>
    <p:sldId id="1377" r:id="rId27"/>
    <p:sldId id="1354" r:id="rId28"/>
    <p:sldId id="1352" r:id="rId29"/>
    <p:sldId id="1350" r:id="rId30"/>
    <p:sldId id="1374" r:id="rId31"/>
    <p:sldId id="1353"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16"/>
            <p14:sldId id="1357"/>
            <p14:sldId id="1358"/>
            <p14:sldId id="1355"/>
            <p14:sldId id="1375"/>
            <p14:sldId id="1359"/>
            <p14:sldId id="1360"/>
            <p14:sldId id="1356"/>
            <p14:sldId id="1361"/>
            <p14:sldId id="1362"/>
            <p14:sldId id="1366"/>
            <p14:sldId id="1365"/>
            <p14:sldId id="1367"/>
            <p14:sldId id="1368"/>
            <p14:sldId id="1369"/>
            <p14:sldId id="1364"/>
            <p14:sldId id="1376"/>
            <p14:sldId id="1363"/>
            <p14:sldId id="1370"/>
            <p14:sldId id="1371"/>
            <p14:sldId id="1373"/>
            <p14:sldId id="1372"/>
            <p14:sldId id="1377"/>
            <p14:sldId id="1354"/>
            <p14:sldId id="1352"/>
            <p14:sldId id="1350"/>
            <p14:sldId id="1374"/>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0078D7"/>
    <a:srgbClr val="525252"/>
    <a:srgbClr val="FFFFFF"/>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95994" autoAdjust="0"/>
  </p:normalViewPr>
  <p:slideViewPr>
    <p:cSldViewPr>
      <p:cViewPr varScale="1">
        <p:scale>
          <a:sx n="84" d="100"/>
          <a:sy n="84" d="100"/>
        </p:scale>
        <p:origin x="49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7/15/2017 12:25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7/15/2017 12:24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Universal </a:t>
            </a:r>
            <a:r>
              <a:rPr lang="en-US" dirty="0" err="1"/>
              <a:t>Async</a:t>
            </a:r>
            <a:r>
              <a:rPr lang="en-US" dirty="0"/>
              <a:t> Receive </a:t>
            </a:r>
            <a:r>
              <a:rPr lang="en-US" dirty="0" err="1"/>
              <a:t>tranmit</a:t>
            </a:r>
            <a:endParaRPr lang="en-US" dirty="0"/>
          </a:p>
          <a:p>
            <a:r>
              <a:rPr lang="en-US" dirty="0"/>
              <a:t>Serial Peripheral Interface – serial</a:t>
            </a:r>
          </a:p>
          <a:p>
            <a:r>
              <a:rPr lang="en-US" dirty="0"/>
              <a:t>I2C is a serial bus, master slave</a:t>
            </a:r>
          </a:p>
          <a:p>
            <a:r>
              <a:rPr lang="en-US" dirty="0"/>
              <a:t>PWM Pulse Width Modulation.  GPIO General Purpose Input and output.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7/15/2017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0373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99748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6596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4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7/15/2017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8">
                <a:solidFill>
                  <a:schemeClr val="bg1"/>
                </a:solidFill>
                <a:latin typeface="+mj-lt"/>
              </a:defRPr>
            </a:lvl1pPr>
          </a:lstStyle>
          <a:p>
            <a:r>
              <a:rPr lang="en-US" sz="6118">
                <a:solidFill>
                  <a:schemeClr val="bg1"/>
                </a:solidFill>
              </a:rPr>
              <a:t>Section title</a:t>
            </a:r>
          </a:p>
        </p:txBody>
      </p:sp>
    </p:spTree>
    <p:extLst>
      <p:ext uri="{BB962C8B-B14F-4D97-AF65-F5344CB8AC3E}">
        <p14:creationId xmlns:p14="http://schemas.microsoft.com/office/powerpoint/2010/main" val="5336848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3"/>
            <a:ext cx="11887199"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26435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 id="2147484200" r:id="rId28"/>
    <p:sldLayoutId id="2147484201" r:id="rId29"/>
    <p:sldLayoutId id="2147484202" r:id="rId30"/>
    <p:sldLayoutId id="2147484203" r:id="rId31"/>
    <p:sldLayoutId id="2147484204" r:id="rId32"/>
    <p:sldLayoutId id="2147484205" r:id="rId3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hyperlink" Target="https://developer.android.com/things/preview/download.html" TargetMode="Externa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hyperlink" Target="https://shop.pimoroni.com/products/rainbow-hat-for-android-things" TargetMode="External"/><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pead/Xamarin-AndroidThings-Contrib" TargetMode="External"/><Relationship Id="rId2" Type="http://schemas.openxmlformats.org/officeDocument/2006/relationships/hyperlink" Target="https://www.nuget.org/packages/Xamarin.Android.Things/0.4.0-devpreview" TargetMode="External"/><Relationship Id="rId1" Type="http://schemas.openxmlformats.org/officeDocument/2006/relationships/slideLayout" Target="../slideLayouts/slideLayout33.xml"/><Relationship Id="rId4" Type="http://schemas.openxmlformats.org/officeDocument/2006/relationships/hyperlink" Target="https://github.com/androidthings/contrib-driver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hyperlink" Target="https://www.nuget.org/packages/Xamarin.AndroidThings.Contrib.RainbowHat/0.40.0-beta" TargetMode="External"/><Relationship Id="rId2" Type="http://schemas.openxmlformats.org/officeDocument/2006/relationships/hyperlink" Target="https://www.nuget.org/packages/Xamarin.Android.Things/0.4.0-devpreview" TargetMode="Externa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raspberry-sharp" TargetMode="External"/><Relationship Id="rId2" Type="http://schemas.openxmlformats.org/officeDocument/2006/relationships/hyperlink" Target="https://github.com/xamarin/xamarin-iot-samples/tree/master/IoTSharp.Components" TargetMode="Externa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android.com/things/hardware/index.html"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docs.microsoft.com/en-us/azure/iot-hub/" TargetMode="External"/><Relationship Id="rId5" Type="http://schemas.openxmlformats.org/officeDocument/2006/relationships/hyperlink" Target="https://marketplace.visualstudio.com/items?itemName=vsciot-vscode.vscode-arduino" TargetMode="External"/><Relationship Id="rId4" Type="http://schemas.openxmlformats.org/officeDocument/2006/relationships/hyperlink" Target="https://developer.xamarin.com/guides/cross-platform/io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xamarin.com/university"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hyperlink" Target="https://developer.xamarin.com/guides/" TargetMode="External"/><Relationship Id="rId5" Type="http://schemas.openxmlformats.org/officeDocument/2006/relationships/image" Target="../media/image6.png"/><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hyperlink" Target="https://blogs.msdn.microsoft.com/iotdev/2017/07/06/visual-studio-code-extension-for-arduino-is-now-open-sourced/" TargetMode="External"/><Relationship Id="rId2" Type="http://schemas.openxmlformats.org/officeDocument/2006/relationships/hyperlink" Target="http://www.visualmicro.com/" TargetMode="External"/><Relationship Id="rId1" Type="http://schemas.openxmlformats.org/officeDocument/2006/relationships/slideLayout" Target="../slideLayouts/slideLayout33.xml"/><Relationship Id="rId4" Type="http://schemas.openxmlformats.org/officeDocument/2006/relationships/hyperlink" Target="https://microsoft.github.io/azure-iot-developer-ki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Allan Pead</a:t>
            </a:r>
          </a:p>
          <a:p>
            <a:r>
              <a:rPr lang="en-US" dirty="0"/>
              <a:t>@</a:t>
            </a:r>
            <a:r>
              <a:rPr lang="en-US" dirty="0" err="1"/>
              <a:t>adpead</a:t>
            </a:r>
            <a:endParaRPr lang="en-US" dirty="0"/>
          </a:p>
          <a:p>
            <a:r>
              <a:rPr lang="en-US" dirty="0"/>
              <a:t>Xamarin MVP, Microsoft MVP, Xamarin Insider</a:t>
            </a:r>
          </a:p>
        </p:txBody>
      </p:sp>
      <p:sp>
        <p:nvSpPr>
          <p:cNvPr id="3" name="Title 2"/>
          <p:cNvSpPr>
            <a:spLocks noGrp="1"/>
          </p:cNvSpPr>
          <p:nvPr>
            <p:ph type="title"/>
          </p:nvPr>
        </p:nvSpPr>
        <p:spPr/>
        <p:txBody>
          <a:bodyPr/>
          <a:lstStyle/>
          <a:p>
            <a:r>
              <a:rPr lang="en-US" dirty="0"/>
              <a:t>Cross Platform </a:t>
            </a:r>
            <a:r>
              <a:rPr lang="en-US" dirty="0" err="1"/>
              <a:t>Iot</a:t>
            </a:r>
            <a:r>
              <a:rPr lang="en-US" dirty="0"/>
              <a:t> with </a:t>
            </a:r>
            <a:r>
              <a:rPr lang="en-ZA" dirty="0"/>
              <a:t>Visual Studio</a:t>
            </a:r>
            <a:r>
              <a:rPr lang="en-US" dirty="0"/>
              <a:t> and </a:t>
            </a:r>
            <a:r>
              <a:rPr lang="en-US" dirty="0" err="1"/>
              <a:t>Xamarin</a:t>
            </a:r>
            <a:endParaRPr lang="en-US" dirty="0"/>
          </a:p>
        </p:txBody>
      </p:sp>
      <p:pic>
        <p:nvPicPr>
          <p:cNvPr id="5" name="Picture 4"/>
          <p:cNvPicPr>
            <a:picLocks noChangeAspect="1"/>
          </p:cNvPicPr>
          <p:nvPr/>
        </p:nvPicPr>
        <p:blipFill>
          <a:blip r:embed="rId2"/>
          <a:stretch>
            <a:fillRect/>
          </a:stretch>
        </p:blipFill>
        <p:spPr>
          <a:xfrm>
            <a:off x="6418592" y="5266586"/>
            <a:ext cx="1161389" cy="1411346"/>
          </a:xfrm>
          <a:prstGeom prst="rect">
            <a:avLst/>
          </a:prstGeom>
        </p:spPr>
      </p:pic>
      <p:pic>
        <p:nvPicPr>
          <p:cNvPr id="6" name="Picture 5" descr="XamLogo"/>
          <p:cNvPicPr/>
          <p:nvPr/>
        </p:nvPicPr>
        <p:blipFill>
          <a:blip r:embed="rId3">
            <a:extLst>
              <a:ext uri="{28A0092B-C50C-407E-A947-70E740481C1C}">
                <a14:useLocalDpi xmlns:a14="http://schemas.microsoft.com/office/drawing/2010/main" val="0"/>
              </a:ext>
            </a:extLst>
          </a:blip>
          <a:srcRect/>
          <a:stretch>
            <a:fillRect/>
          </a:stretch>
        </p:blipFill>
        <p:spPr bwMode="auto">
          <a:xfrm>
            <a:off x="10161588" y="5725432"/>
            <a:ext cx="2000250" cy="952500"/>
          </a:xfrm>
          <a:prstGeom prst="rect">
            <a:avLst/>
          </a:prstGeom>
          <a:noFill/>
          <a:ln>
            <a:noFill/>
          </a:ln>
        </p:spPr>
      </p:pic>
      <p:pic>
        <p:nvPicPr>
          <p:cNvPr id="7" name="Picture 6" descr="MVP_Logo_Horizontal_Preferred_Cyan300_CMYK_72ppi"/>
          <p:cNvPicPr/>
          <p:nvPr/>
        </p:nvPicPr>
        <p:blipFill>
          <a:blip r:embed="rId4">
            <a:extLst>
              <a:ext uri="{28A0092B-C50C-407E-A947-70E740481C1C}">
                <a14:useLocalDpi xmlns:a14="http://schemas.microsoft.com/office/drawing/2010/main" val="0"/>
              </a:ext>
            </a:extLst>
          </a:blip>
          <a:srcRect/>
          <a:stretch>
            <a:fillRect/>
          </a:stretch>
        </p:blipFill>
        <p:spPr bwMode="auto">
          <a:xfrm>
            <a:off x="7742237" y="5734957"/>
            <a:ext cx="2295525" cy="942975"/>
          </a:xfrm>
          <a:prstGeom prst="rect">
            <a:avLst/>
          </a:prstGeom>
          <a:noFill/>
          <a:ln>
            <a:noFill/>
          </a:ln>
        </p:spPr>
      </p:pic>
    </p:spTree>
    <p:extLst>
      <p:ext uri="{BB962C8B-B14F-4D97-AF65-F5344CB8AC3E}">
        <p14:creationId xmlns:p14="http://schemas.microsoft.com/office/powerpoint/2010/main" val="635743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F274BE-E903-4D4F-BC18-FA9EE78CDAC6}"/>
              </a:ext>
            </a:extLst>
          </p:cNvPr>
          <p:cNvSpPr>
            <a:spLocks noGrp="1"/>
          </p:cNvSpPr>
          <p:nvPr>
            <p:ph type="body" sz="quarter" idx="10"/>
          </p:nvPr>
        </p:nvSpPr>
        <p:spPr/>
        <p:txBody>
          <a:bodyPr/>
          <a:lstStyle/>
          <a:p>
            <a:r>
              <a:rPr lang="en-US" sz="3000" b="0" i="0" dirty="0">
                <a:effectLst/>
                <a:latin typeface="Roboto"/>
              </a:rPr>
              <a:t>Core application packages</a:t>
            </a:r>
          </a:p>
          <a:p>
            <a:endParaRPr lang="en-US" sz="2000" dirty="0"/>
          </a:p>
          <a:p>
            <a:r>
              <a:rPr lang="en-US" sz="2000" dirty="0"/>
              <a:t>Android Things doesn't include the standard suite of system apps and content providers. Avoid using common intents as well as the following content provider APIs in your apps: </a:t>
            </a:r>
            <a:r>
              <a:rPr lang="en-US" sz="2000" dirty="0" err="1"/>
              <a:t>CalendarContract</a:t>
            </a:r>
            <a:r>
              <a:rPr lang="en-US" sz="2000" dirty="0"/>
              <a:t>, </a:t>
            </a:r>
            <a:r>
              <a:rPr lang="en-US" sz="2000" dirty="0" err="1"/>
              <a:t>ContactsContract</a:t>
            </a:r>
            <a:r>
              <a:rPr lang="en-US" sz="2000" dirty="0"/>
              <a:t>, </a:t>
            </a:r>
            <a:r>
              <a:rPr lang="en-US" sz="2000" dirty="0" err="1"/>
              <a:t>DocumentsContract</a:t>
            </a:r>
            <a:r>
              <a:rPr lang="en-US" sz="2000" dirty="0"/>
              <a:t>, </a:t>
            </a:r>
            <a:r>
              <a:rPr lang="en-US" sz="2000" dirty="0" err="1"/>
              <a:t>DownloadManager</a:t>
            </a:r>
            <a:r>
              <a:rPr lang="en-US" sz="2000" dirty="0"/>
              <a:t>, </a:t>
            </a:r>
            <a:r>
              <a:rPr lang="en-US" sz="2000" dirty="0" err="1"/>
              <a:t>MediaStore</a:t>
            </a:r>
            <a:r>
              <a:rPr lang="en-US" sz="2000" dirty="0"/>
              <a:t>, Settings, Telephony, </a:t>
            </a:r>
            <a:r>
              <a:rPr lang="en-US" sz="2000" dirty="0" err="1"/>
              <a:t>UserDictionary</a:t>
            </a:r>
            <a:r>
              <a:rPr lang="en-US" sz="2000" dirty="0"/>
              <a:t>, </a:t>
            </a:r>
            <a:r>
              <a:rPr lang="en-US" sz="2000" dirty="0" err="1"/>
              <a:t>VoicemailContract</a:t>
            </a:r>
            <a:endParaRPr lang="en-US" sz="2000" dirty="0"/>
          </a:p>
          <a:p>
            <a:r>
              <a:rPr lang="en-US" sz="3000" b="0" i="0" dirty="0">
                <a:effectLst/>
                <a:latin typeface="Roboto"/>
              </a:rPr>
              <a:t>Displays are optional</a:t>
            </a:r>
          </a:p>
          <a:p>
            <a:r>
              <a:rPr lang="en-US" sz="3000" dirty="0">
                <a:latin typeface="Roboto"/>
              </a:rPr>
              <a:t>Google Play Services partially available</a:t>
            </a:r>
          </a:p>
          <a:p>
            <a:r>
              <a:rPr lang="en-US" sz="3000" b="0" i="0" dirty="0">
                <a:effectLst/>
                <a:latin typeface="Roboto"/>
              </a:rPr>
              <a:t>Home activity support</a:t>
            </a:r>
          </a:p>
          <a:p>
            <a:r>
              <a:rPr lang="en-US" sz="2000" dirty="0"/>
              <a:t>Android Things expects one application to expose a "home activity" in its manifest as the main entry point for the system to automatically launch on boot.</a:t>
            </a:r>
          </a:p>
          <a:p>
            <a:endParaRPr lang="en-US" sz="3000" dirty="0">
              <a:latin typeface="Roboto"/>
            </a:endParaRPr>
          </a:p>
        </p:txBody>
      </p:sp>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a:t>Behavioral Changes</a:t>
            </a:r>
          </a:p>
        </p:txBody>
      </p:sp>
    </p:spTree>
    <p:extLst>
      <p:ext uri="{BB962C8B-B14F-4D97-AF65-F5344CB8AC3E}">
        <p14:creationId xmlns:p14="http://schemas.microsoft.com/office/powerpoint/2010/main" val="32194652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D0BC88-29C7-417C-B111-E721FB23CA0E}"/>
              </a:ext>
            </a:extLst>
          </p:cNvPr>
          <p:cNvSpPr>
            <a:spLocks noGrp="1"/>
          </p:cNvSpPr>
          <p:nvPr>
            <p:ph type="title"/>
          </p:nvPr>
        </p:nvSpPr>
        <p:spPr/>
        <p:txBody>
          <a:bodyPr/>
          <a:lstStyle/>
          <a:p>
            <a:r>
              <a:rPr lang="en-US"/>
              <a:t>Development Boards</a:t>
            </a:r>
          </a:p>
        </p:txBody>
      </p:sp>
      <p:pic>
        <p:nvPicPr>
          <p:cNvPr id="6" name="Picture 5">
            <a:extLst>
              <a:ext uri="{FF2B5EF4-FFF2-40B4-BE49-F238E27FC236}">
                <a16:creationId xmlns:a16="http://schemas.microsoft.com/office/drawing/2014/main" id="{B6B69500-CA5C-4861-A080-096BB0BF94E3}"/>
              </a:ext>
            </a:extLst>
          </p:cNvPr>
          <p:cNvPicPr>
            <a:picLocks noChangeAspect="1"/>
          </p:cNvPicPr>
          <p:nvPr/>
        </p:nvPicPr>
        <p:blipFill>
          <a:blip r:embed="rId2"/>
          <a:stretch>
            <a:fillRect/>
          </a:stretch>
        </p:blipFill>
        <p:spPr>
          <a:xfrm>
            <a:off x="2129897" y="1212849"/>
            <a:ext cx="7772920" cy="2640943"/>
          </a:xfrm>
          <a:prstGeom prst="rect">
            <a:avLst/>
          </a:prstGeom>
        </p:spPr>
      </p:pic>
      <p:pic>
        <p:nvPicPr>
          <p:cNvPr id="4" name="Picture 3">
            <a:extLst>
              <a:ext uri="{FF2B5EF4-FFF2-40B4-BE49-F238E27FC236}">
                <a16:creationId xmlns:a16="http://schemas.microsoft.com/office/drawing/2014/main" id="{8B8A8D62-7492-4334-88E5-837FDDEAC86E}"/>
              </a:ext>
            </a:extLst>
          </p:cNvPr>
          <p:cNvPicPr>
            <a:picLocks noChangeAspect="1"/>
          </p:cNvPicPr>
          <p:nvPr/>
        </p:nvPicPr>
        <p:blipFill>
          <a:blip r:embed="rId3"/>
          <a:stretch>
            <a:fillRect/>
          </a:stretch>
        </p:blipFill>
        <p:spPr>
          <a:xfrm>
            <a:off x="3452812" y="4148441"/>
            <a:ext cx="5320506" cy="2164782"/>
          </a:xfrm>
          <a:prstGeom prst="rect">
            <a:avLst/>
          </a:prstGeom>
        </p:spPr>
      </p:pic>
    </p:spTree>
    <p:extLst>
      <p:ext uri="{BB962C8B-B14F-4D97-AF65-F5344CB8AC3E}">
        <p14:creationId xmlns:p14="http://schemas.microsoft.com/office/powerpoint/2010/main" val="10391457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8D96E-F484-4746-9A30-BD139B7CE2F4}"/>
              </a:ext>
            </a:extLst>
          </p:cNvPr>
          <p:cNvSpPr>
            <a:spLocks noGrp="1"/>
          </p:cNvSpPr>
          <p:nvPr>
            <p:ph type="body" sz="quarter" idx="10"/>
          </p:nvPr>
        </p:nvSpPr>
        <p:spPr/>
        <p:txBody>
          <a:bodyPr/>
          <a:lstStyle/>
          <a:p>
            <a:pPr marL="0" indent="0">
              <a:buNone/>
            </a:pPr>
            <a:r>
              <a:rPr lang="en-US" sz="3000" dirty="0"/>
              <a:t>Download:   </a:t>
            </a:r>
            <a:r>
              <a:rPr lang="en-US" sz="3000" dirty="0">
                <a:hlinkClick r:id="rId2"/>
              </a:rPr>
              <a:t>https://developer.android.com/things/preview/download.html</a:t>
            </a:r>
            <a:endParaRPr lang="en-US" sz="3000" dirty="0"/>
          </a:p>
          <a:p>
            <a:pPr marL="0" indent="0">
              <a:buNone/>
            </a:pPr>
            <a:endParaRPr lang="en-US" dirty="0"/>
          </a:p>
          <a:p>
            <a:pPr marL="0" indent="0">
              <a:buNone/>
            </a:pPr>
            <a:r>
              <a:rPr lang="en-US" dirty="0"/>
              <a:t>SD Card Reader</a:t>
            </a:r>
          </a:p>
          <a:p>
            <a:pPr marL="0" indent="0">
              <a:buNone/>
            </a:pPr>
            <a:r>
              <a:rPr lang="en-US" dirty="0"/>
              <a:t>8 Gig SD Card</a:t>
            </a:r>
          </a:p>
          <a:p>
            <a:pPr marL="0" indent="0">
              <a:buNone/>
            </a:pPr>
            <a:r>
              <a:rPr lang="en-US" dirty="0"/>
              <a:t>Ethernet Cable (or for headless USB TTL Cable)</a:t>
            </a:r>
          </a:p>
          <a:p>
            <a:pPr marL="0" indent="0">
              <a:buNone/>
            </a:pPr>
            <a:r>
              <a:rPr lang="en-US" dirty="0"/>
              <a:t>HDMI Cable for display</a:t>
            </a:r>
          </a:p>
        </p:txBody>
      </p:sp>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1816364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8D96E-F484-4746-9A30-BD139B7CE2F4}"/>
              </a:ext>
            </a:extLst>
          </p:cNvPr>
          <p:cNvSpPr>
            <a:spLocks noGrp="1"/>
          </p:cNvSpPr>
          <p:nvPr>
            <p:ph type="body" sz="quarter" idx="10"/>
          </p:nvPr>
        </p:nvSpPr>
        <p:spPr/>
        <p:txBody>
          <a:bodyPr/>
          <a:lstStyle/>
          <a:p>
            <a:pPr marL="0" indent="0">
              <a:buNone/>
            </a:pPr>
            <a:r>
              <a:rPr lang="en-US" dirty="0" err="1">
                <a:solidFill>
                  <a:srgbClr val="000000"/>
                </a:solidFill>
                <a:effectLst/>
              </a:rPr>
              <a:t>Adb</a:t>
            </a:r>
            <a:r>
              <a:rPr lang="en-US" dirty="0">
                <a:solidFill>
                  <a:srgbClr val="000000"/>
                </a:solidFill>
                <a:effectLst/>
              </a:rPr>
              <a:t> shell </a:t>
            </a:r>
          </a:p>
          <a:p>
            <a:pPr marL="0" indent="0">
              <a:buNone/>
            </a:pPr>
            <a:endParaRPr lang="en-US" dirty="0">
              <a:solidFill>
                <a:srgbClr val="000000"/>
              </a:solidFill>
            </a:endParaRPr>
          </a:p>
          <a:p>
            <a:pPr marL="0" indent="0">
              <a:buNone/>
            </a:pPr>
            <a:r>
              <a:rPr lang="en-US" dirty="0">
                <a:solidFill>
                  <a:srgbClr val="000000"/>
                </a:solidFill>
                <a:effectLst/>
              </a:rPr>
              <a:t>am </a:t>
            </a:r>
            <a:r>
              <a:rPr lang="en-US" dirty="0" err="1">
                <a:solidFill>
                  <a:srgbClr val="000000"/>
                </a:solidFill>
                <a:effectLst/>
              </a:rPr>
              <a:t>startservice</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n </a:t>
            </a:r>
            <a:r>
              <a:rPr lang="en-US" dirty="0" err="1">
                <a:solidFill>
                  <a:srgbClr val="000000"/>
                </a:solidFill>
                <a:effectLst/>
              </a:rPr>
              <a:t>com</a:t>
            </a:r>
            <a:r>
              <a:rPr lang="en-US" dirty="0" err="1">
                <a:solidFill>
                  <a:srgbClr val="666600"/>
                </a:solidFill>
                <a:effectLst/>
              </a:rPr>
              <a:t>.</a:t>
            </a:r>
            <a:r>
              <a:rPr lang="en-US" dirty="0" err="1">
                <a:solidFill>
                  <a:srgbClr val="000000"/>
                </a:solidFill>
                <a:effectLst/>
              </a:rPr>
              <a:t>google</a:t>
            </a:r>
            <a:r>
              <a:rPr lang="en-US" dirty="0" err="1">
                <a:solidFill>
                  <a:srgbClr val="666600"/>
                </a:solidFill>
                <a:effectLst/>
              </a:rPr>
              <a:t>.</a:t>
            </a:r>
            <a:r>
              <a:rPr lang="en-US" dirty="0" err="1">
                <a:solidFill>
                  <a:srgbClr val="000000"/>
                </a:solidFill>
                <a:effectLst/>
              </a:rPr>
              <a:t>wifisetup</a:t>
            </a:r>
            <a:r>
              <a:rPr lang="en-US" dirty="0">
                <a:solidFill>
                  <a:srgbClr val="666600"/>
                </a:solidFill>
                <a:effectLst/>
              </a:rPr>
              <a:t>/.</a:t>
            </a:r>
            <a:r>
              <a:rPr lang="en-US" dirty="0" err="1">
                <a:solidFill>
                  <a:srgbClr val="660066"/>
                </a:solidFill>
                <a:effectLst/>
              </a:rPr>
              <a:t>WifiSetupService</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a </a:t>
            </a:r>
            <a:r>
              <a:rPr lang="en-US" dirty="0" err="1">
                <a:solidFill>
                  <a:srgbClr val="660066"/>
                </a:solidFill>
                <a:effectLst/>
              </a:rPr>
              <a:t>WifiSetupService</a:t>
            </a:r>
            <a:r>
              <a:rPr lang="en-US" dirty="0" err="1">
                <a:solidFill>
                  <a:srgbClr val="666600"/>
                </a:solidFill>
                <a:effectLst/>
              </a:rPr>
              <a:t>.</a:t>
            </a:r>
            <a:r>
              <a:rPr lang="en-US" dirty="0" err="1">
                <a:solidFill>
                  <a:srgbClr val="660066"/>
                </a:solidFill>
                <a:effectLst/>
              </a:rPr>
              <a:t>Connect</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e </a:t>
            </a:r>
            <a:r>
              <a:rPr lang="en-US" dirty="0" err="1">
                <a:solidFill>
                  <a:srgbClr val="000000"/>
                </a:solidFill>
                <a:effectLst/>
              </a:rPr>
              <a:t>ssid</a:t>
            </a:r>
            <a:r>
              <a:rPr lang="en-US" dirty="0">
                <a:solidFill>
                  <a:srgbClr val="000000"/>
                </a:solidFill>
                <a:effectLst/>
              </a:rPr>
              <a:t> </a:t>
            </a:r>
            <a:r>
              <a:rPr lang="en-US" dirty="0">
                <a:solidFill>
                  <a:srgbClr val="666600"/>
                </a:solidFill>
                <a:effectLst/>
              </a:rPr>
              <a:t>&lt;</a:t>
            </a:r>
            <a:r>
              <a:rPr lang="en-US" dirty="0" err="1">
                <a:solidFill>
                  <a:srgbClr val="660066"/>
                </a:solidFill>
                <a:effectLst/>
              </a:rPr>
              <a:t>Network_SSID</a:t>
            </a:r>
            <a:r>
              <a:rPr lang="en-US" dirty="0">
                <a:solidFill>
                  <a:srgbClr val="666600"/>
                </a:solidFill>
                <a:effectLst/>
              </a:rPr>
              <a:t>&gt;</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e passphrase </a:t>
            </a:r>
            <a:r>
              <a:rPr lang="en-US" dirty="0">
                <a:solidFill>
                  <a:srgbClr val="666600"/>
                </a:solidFill>
                <a:effectLst/>
              </a:rPr>
              <a:t>&lt;</a:t>
            </a:r>
            <a:r>
              <a:rPr lang="en-US" dirty="0" err="1">
                <a:solidFill>
                  <a:srgbClr val="660066"/>
                </a:solidFill>
                <a:effectLst/>
              </a:rPr>
              <a:t>Network_Passcode</a:t>
            </a:r>
            <a:r>
              <a:rPr lang="en-US" dirty="0">
                <a:solidFill>
                  <a:srgbClr val="666600"/>
                </a:solidFill>
                <a:effectLst/>
              </a:rPr>
              <a:t>&gt;</a:t>
            </a:r>
            <a:endParaRPr lang="en-US" dirty="0"/>
          </a:p>
        </p:txBody>
      </p:sp>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 - </a:t>
            </a:r>
            <a:r>
              <a:rPr lang="en-US" dirty="0" err="1"/>
              <a:t>Wifi</a:t>
            </a:r>
            <a:endParaRPr lang="en-US" dirty="0"/>
          </a:p>
        </p:txBody>
      </p:sp>
    </p:spTree>
    <p:extLst>
      <p:ext uri="{BB962C8B-B14F-4D97-AF65-F5344CB8AC3E}">
        <p14:creationId xmlns:p14="http://schemas.microsoft.com/office/powerpoint/2010/main" val="26286134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 – </a:t>
            </a:r>
            <a:r>
              <a:rPr lang="en-US" dirty="0" err="1"/>
              <a:t>Wifi</a:t>
            </a:r>
            <a:r>
              <a:rPr lang="en-US" dirty="0"/>
              <a:t> (Raspberry Pi)</a:t>
            </a:r>
          </a:p>
        </p:txBody>
      </p:sp>
      <p:pic>
        <p:nvPicPr>
          <p:cNvPr id="6" name="Picture 5">
            <a:extLst>
              <a:ext uri="{FF2B5EF4-FFF2-40B4-BE49-F238E27FC236}">
                <a16:creationId xmlns:a16="http://schemas.microsoft.com/office/drawing/2014/main" id="{69468691-B44E-4CA0-8272-1F40D1FECC6A}"/>
              </a:ext>
            </a:extLst>
          </p:cNvPr>
          <p:cNvPicPr>
            <a:picLocks noChangeAspect="1"/>
          </p:cNvPicPr>
          <p:nvPr/>
        </p:nvPicPr>
        <p:blipFill>
          <a:blip r:embed="rId2"/>
          <a:stretch>
            <a:fillRect/>
          </a:stretch>
        </p:blipFill>
        <p:spPr>
          <a:xfrm>
            <a:off x="2366855" y="1848428"/>
            <a:ext cx="6619785" cy="3517279"/>
          </a:xfrm>
          <a:prstGeom prst="rect">
            <a:avLst/>
          </a:prstGeom>
        </p:spPr>
      </p:pic>
      <p:sp>
        <p:nvSpPr>
          <p:cNvPr id="7" name="TextBox 6">
            <a:extLst>
              <a:ext uri="{FF2B5EF4-FFF2-40B4-BE49-F238E27FC236}">
                <a16:creationId xmlns:a16="http://schemas.microsoft.com/office/drawing/2014/main" id="{58A86167-930B-4DB5-BC52-D39D8DDEE68F}"/>
              </a:ext>
            </a:extLst>
          </p:cNvPr>
          <p:cNvSpPr txBox="1"/>
          <p:nvPr/>
        </p:nvSpPr>
        <p:spPr>
          <a:xfrm>
            <a:off x="3182266" y="5766178"/>
            <a:ext cx="400403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http://www.putty.org/</a:t>
            </a:r>
          </a:p>
        </p:txBody>
      </p:sp>
    </p:spTree>
    <p:extLst>
      <p:ext uri="{BB962C8B-B14F-4D97-AF65-F5344CB8AC3E}">
        <p14:creationId xmlns:p14="http://schemas.microsoft.com/office/powerpoint/2010/main" val="31601681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A20F4-EFD4-4888-93DB-AD7C4138C987}"/>
              </a:ext>
            </a:extLst>
          </p:cNvPr>
          <p:cNvSpPr>
            <a:spLocks noGrp="1"/>
          </p:cNvSpPr>
          <p:nvPr>
            <p:ph type="title"/>
          </p:nvPr>
        </p:nvSpPr>
        <p:spPr/>
        <p:txBody>
          <a:bodyPr/>
          <a:lstStyle/>
          <a:p>
            <a:r>
              <a:rPr lang="en-US" dirty="0"/>
              <a:t>Getting Started </a:t>
            </a:r>
          </a:p>
        </p:txBody>
      </p:sp>
      <p:pic>
        <p:nvPicPr>
          <p:cNvPr id="6" name="Picture 5">
            <a:extLst>
              <a:ext uri="{FF2B5EF4-FFF2-40B4-BE49-F238E27FC236}">
                <a16:creationId xmlns:a16="http://schemas.microsoft.com/office/drawing/2014/main" id="{5F451FDB-038D-4A83-AED6-F38D82F7E6E3}"/>
              </a:ext>
            </a:extLst>
          </p:cNvPr>
          <p:cNvPicPr>
            <a:picLocks noChangeAspect="1"/>
          </p:cNvPicPr>
          <p:nvPr/>
        </p:nvPicPr>
        <p:blipFill>
          <a:blip r:embed="rId2"/>
          <a:stretch>
            <a:fillRect/>
          </a:stretch>
        </p:blipFill>
        <p:spPr>
          <a:xfrm>
            <a:off x="2564540" y="1345536"/>
            <a:ext cx="6094147" cy="4059559"/>
          </a:xfrm>
          <a:prstGeom prst="rect">
            <a:avLst/>
          </a:prstGeom>
        </p:spPr>
      </p:pic>
      <p:sp>
        <p:nvSpPr>
          <p:cNvPr id="2" name="TextBox 1">
            <a:extLst>
              <a:ext uri="{FF2B5EF4-FFF2-40B4-BE49-F238E27FC236}">
                <a16:creationId xmlns:a16="http://schemas.microsoft.com/office/drawing/2014/main" id="{617B3F8C-B1AC-4B72-B43A-56DC21BCFBF5}"/>
              </a:ext>
            </a:extLst>
          </p:cNvPr>
          <p:cNvSpPr txBox="1"/>
          <p:nvPr/>
        </p:nvSpPr>
        <p:spPr>
          <a:xfrm>
            <a:off x="85990" y="5977995"/>
            <a:ext cx="1201208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3"/>
              </a:rPr>
              <a:t>https://shop.pimoroni.com/products/rainbow-hat-for-android-things</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5547244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a:t>Google </a:t>
            </a:r>
            <a:r>
              <a:rPr lang="en-US" dirty="0" err="1"/>
              <a:t>Contrib</a:t>
            </a:r>
            <a:r>
              <a:rPr lang="en-US" dirty="0"/>
              <a:t> Drivers</a:t>
            </a:r>
          </a:p>
        </p:txBody>
      </p:sp>
      <p:sp>
        <p:nvSpPr>
          <p:cNvPr id="5" name="Text Placeholder 4">
            <a:extLst>
              <a:ext uri="{FF2B5EF4-FFF2-40B4-BE49-F238E27FC236}">
                <a16:creationId xmlns:a16="http://schemas.microsoft.com/office/drawing/2014/main" id="{DA743616-244B-4025-870A-35E32A573DBB}"/>
              </a:ext>
            </a:extLst>
          </p:cNvPr>
          <p:cNvSpPr>
            <a:spLocks noGrp="1"/>
          </p:cNvSpPr>
          <p:nvPr>
            <p:ph type="body" sz="quarter" idx="10"/>
          </p:nvPr>
        </p:nvSpPr>
        <p:spPr/>
        <p:txBody>
          <a:bodyPr/>
          <a:lstStyle/>
          <a:p>
            <a:pPr marL="0" indent="0">
              <a:buNone/>
            </a:pPr>
            <a:r>
              <a:rPr lang="en-US" sz="3000" dirty="0">
                <a:latin typeface="Roboto"/>
              </a:rPr>
              <a:t>Things Support Library</a:t>
            </a:r>
            <a:endParaRPr lang="en-US" sz="3000" dirty="0">
              <a:latin typeface="Roboto"/>
              <a:hlinkClick r:id="rId2"/>
            </a:endParaRPr>
          </a:p>
          <a:p>
            <a:pPr marL="0" indent="0">
              <a:buNone/>
            </a:pPr>
            <a:r>
              <a:rPr lang="en-US" sz="2000" dirty="0" err="1"/>
              <a:t>Sparkfun</a:t>
            </a:r>
            <a:r>
              <a:rPr lang="en-US" sz="2000" dirty="0"/>
              <a:t> ADC Block for Intel Edison - adcv2x</a:t>
            </a:r>
          </a:p>
          <a:p>
            <a:pPr marL="0" indent="0">
              <a:buNone/>
            </a:pPr>
            <a:r>
              <a:rPr lang="en-US" sz="2000" dirty="0"/>
              <a:t>Apa102 RGB LED strip</a:t>
            </a:r>
          </a:p>
          <a:p>
            <a:pPr marL="0" indent="0">
              <a:buNone/>
            </a:pPr>
            <a:r>
              <a:rPr lang="en-US" sz="2000" dirty="0"/>
              <a:t>Bmx280 temperature and pressure sensor</a:t>
            </a:r>
          </a:p>
          <a:p>
            <a:pPr marL="0" indent="0">
              <a:buNone/>
            </a:pPr>
            <a:r>
              <a:rPr lang="en-US" sz="2000" dirty="0"/>
              <a:t>Push button over GPIO</a:t>
            </a:r>
          </a:p>
          <a:p>
            <a:pPr marL="0" indent="0">
              <a:buNone/>
            </a:pPr>
            <a:r>
              <a:rPr lang="en-US" sz="2000" dirty="0"/>
              <a:t>Cap12xx capacitive touch buttons</a:t>
            </a:r>
          </a:p>
          <a:p>
            <a:pPr marL="0" indent="0">
              <a:buNone/>
            </a:pPr>
            <a:r>
              <a:rPr lang="en-US" sz="2000" dirty="0"/>
              <a:t>GPS</a:t>
            </a:r>
          </a:p>
          <a:p>
            <a:pPr marL="0" indent="0">
              <a:buNone/>
            </a:pPr>
            <a:r>
              <a:rPr lang="en-US" sz="2000" dirty="0"/>
              <a:t>Ht16k33 7-digit alphanumeric segment</a:t>
            </a:r>
          </a:p>
          <a:p>
            <a:pPr marL="0" indent="0">
              <a:buNone/>
            </a:pPr>
            <a:r>
              <a:rPr lang="en-US" sz="2000" dirty="0"/>
              <a:t>Mma7660fc accelerometer sensor</a:t>
            </a:r>
          </a:p>
          <a:p>
            <a:pPr marL="0" indent="0">
              <a:buNone/>
            </a:pPr>
            <a:r>
              <a:rPr lang="en-US" sz="2000" dirty="0"/>
              <a:t>PWM speaker/buzzer</a:t>
            </a:r>
          </a:p>
          <a:p>
            <a:pPr marL="0" indent="0">
              <a:buNone/>
            </a:pPr>
            <a:r>
              <a:rPr lang="en-US" sz="2000" dirty="0" err="1"/>
              <a:t>Metadriver</a:t>
            </a:r>
            <a:r>
              <a:rPr lang="en-US" sz="2000" dirty="0"/>
              <a:t> for the Rainbow HAT</a:t>
            </a:r>
          </a:p>
          <a:p>
            <a:pPr marL="0" indent="0">
              <a:buNone/>
            </a:pPr>
            <a:r>
              <a:rPr lang="en-US" sz="2000" dirty="0" err="1"/>
              <a:t>Metadriver</a:t>
            </a:r>
            <a:r>
              <a:rPr lang="en-US" sz="2000" dirty="0"/>
              <a:t> for the Sense HAT</a:t>
            </a:r>
          </a:p>
          <a:p>
            <a:pPr marL="0" indent="0">
              <a:buNone/>
            </a:pPr>
            <a:r>
              <a:rPr lang="en-US" sz="2000" dirty="0"/>
              <a:t>Ssd1306 OLED display</a:t>
            </a:r>
          </a:p>
          <a:p>
            <a:pPr marL="0" indent="0">
              <a:buNone/>
            </a:pPr>
            <a:r>
              <a:rPr lang="en-US" sz="2000" dirty="0"/>
              <a:t>Tm1637 4-digit numeric segment display</a:t>
            </a:r>
          </a:p>
          <a:p>
            <a:endParaRPr lang="en-US" dirty="0"/>
          </a:p>
        </p:txBody>
      </p:sp>
      <p:sp>
        <p:nvSpPr>
          <p:cNvPr id="2" name="TextBox 1">
            <a:extLst>
              <a:ext uri="{FF2B5EF4-FFF2-40B4-BE49-F238E27FC236}">
                <a16:creationId xmlns:a16="http://schemas.microsoft.com/office/drawing/2014/main" id="{B5940650-463B-46D9-91E5-77A0D7BB7218}"/>
              </a:ext>
            </a:extLst>
          </p:cNvPr>
          <p:cNvSpPr txBox="1"/>
          <p:nvPr/>
        </p:nvSpPr>
        <p:spPr>
          <a:xfrm>
            <a:off x="6073907" y="1473464"/>
            <a:ext cx="56405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3"/>
              </a:rPr>
              <a:t>https://github.com/apead/Xamarin-AndroidThings-Contrib</a:t>
            </a:r>
            <a:r>
              <a:rPr lang="en-US" sz="24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C544EB06-6DA9-4103-84CF-4540347784FD}"/>
              </a:ext>
            </a:extLst>
          </p:cNvPr>
          <p:cNvSpPr txBox="1"/>
          <p:nvPr/>
        </p:nvSpPr>
        <p:spPr>
          <a:xfrm>
            <a:off x="5511666" y="5032111"/>
            <a:ext cx="6348281"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4"/>
              </a:rPr>
              <a:t>https://github.com/androidthings/contrib-drivers</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5135603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1FBB0-8DE6-43BC-8DFB-E7932BD7E703}"/>
              </a:ext>
            </a:extLst>
          </p:cNvPr>
          <p:cNvSpPr>
            <a:spLocks noGrp="1"/>
          </p:cNvSpPr>
          <p:nvPr>
            <p:ph type="body" sz="quarter" idx="10"/>
          </p:nvPr>
        </p:nvSpPr>
        <p:spPr/>
        <p:txBody>
          <a:bodyPr/>
          <a:lstStyle/>
          <a:p>
            <a:r>
              <a:rPr lang="en-ZA" dirty="0"/>
              <a:t>Cross Platform </a:t>
            </a:r>
            <a:r>
              <a:rPr lang="en-ZA" dirty="0" err="1"/>
              <a:t>Xamarin</a:t>
            </a:r>
            <a:r>
              <a:rPr lang="en-ZA" dirty="0"/>
              <a:t> Forms -  Android Phone, Windows 10 </a:t>
            </a:r>
            <a:r>
              <a:rPr lang="en-ZA" dirty="0" err="1"/>
              <a:t>Iot</a:t>
            </a:r>
            <a:r>
              <a:rPr lang="en-ZA" dirty="0"/>
              <a:t>, Android Things</a:t>
            </a:r>
          </a:p>
          <a:p>
            <a:endParaRPr lang="en-ZA" dirty="0"/>
          </a:p>
          <a:p>
            <a:r>
              <a:rPr lang="en-ZA" dirty="0"/>
              <a:t>Demo of Android Things with </a:t>
            </a:r>
            <a:r>
              <a:rPr lang="en-ZA" dirty="0" err="1"/>
              <a:t>SenseHAT</a:t>
            </a:r>
            <a:endParaRPr lang="en-ZA" dirty="0"/>
          </a:p>
          <a:p>
            <a:endParaRPr lang="en-ZA" dirty="0"/>
          </a:p>
          <a:p>
            <a:r>
              <a:rPr lang="en-ZA" dirty="0"/>
              <a:t>Android Things Weather Station (</a:t>
            </a:r>
            <a:r>
              <a:rPr lang="en-ZA" dirty="0" err="1"/>
              <a:t>RainbowHAT</a:t>
            </a:r>
            <a:r>
              <a:rPr lang="en-ZA" dirty="0"/>
              <a:t>) with Azure </a:t>
            </a:r>
            <a:r>
              <a:rPr lang="en-ZA" dirty="0" err="1"/>
              <a:t>Iot</a:t>
            </a:r>
            <a:r>
              <a:rPr lang="en-ZA" dirty="0"/>
              <a:t> Hubs</a:t>
            </a:r>
            <a:endParaRPr lang="en-US" dirty="0"/>
          </a:p>
        </p:txBody>
      </p:sp>
      <p:sp>
        <p:nvSpPr>
          <p:cNvPr id="3" name="Title 2">
            <a:extLst>
              <a:ext uri="{FF2B5EF4-FFF2-40B4-BE49-F238E27FC236}">
                <a16:creationId xmlns:a16="http://schemas.microsoft.com/office/drawing/2014/main" id="{931DE496-18EB-463C-AC61-97650FDDCBF3}"/>
              </a:ext>
            </a:extLst>
          </p:cNvPr>
          <p:cNvSpPr>
            <a:spLocks noGrp="1"/>
          </p:cNvSpPr>
          <p:nvPr>
            <p:ph type="title"/>
          </p:nvPr>
        </p:nvSpPr>
        <p:spPr/>
        <p:txBody>
          <a:bodyPr/>
          <a:lstStyle/>
          <a:p>
            <a:r>
              <a:rPr lang="en-ZA" dirty="0"/>
              <a:t>Demos</a:t>
            </a:r>
            <a:endParaRPr lang="en-US" dirty="0"/>
          </a:p>
        </p:txBody>
      </p:sp>
    </p:spTree>
    <p:extLst>
      <p:ext uri="{BB962C8B-B14F-4D97-AF65-F5344CB8AC3E}">
        <p14:creationId xmlns:p14="http://schemas.microsoft.com/office/powerpoint/2010/main" val="29661876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err="1"/>
              <a:t>Xamarin</a:t>
            </a:r>
            <a:r>
              <a:rPr lang="en-US" dirty="0"/>
              <a:t> </a:t>
            </a:r>
            <a:r>
              <a:rPr lang="en-US" dirty="0" err="1"/>
              <a:t>Nuget</a:t>
            </a:r>
            <a:endParaRPr lang="en-US" dirty="0"/>
          </a:p>
        </p:txBody>
      </p:sp>
      <p:sp>
        <p:nvSpPr>
          <p:cNvPr id="5" name="Text Placeholder 4">
            <a:extLst>
              <a:ext uri="{FF2B5EF4-FFF2-40B4-BE49-F238E27FC236}">
                <a16:creationId xmlns:a16="http://schemas.microsoft.com/office/drawing/2014/main" id="{DA743616-244B-4025-870A-35E32A573DBB}"/>
              </a:ext>
            </a:extLst>
          </p:cNvPr>
          <p:cNvSpPr>
            <a:spLocks noGrp="1"/>
          </p:cNvSpPr>
          <p:nvPr>
            <p:ph type="body" sz="quarter" idx="10"/>
          </p:nvPr>
        </p:nvSpPr>
        <p:spPr/>
        <p:txBody>
          <a:bodyPr/>
          <a:lstStyle/>
          <a:p>
            <a:pPr marL="0" indent="0">
              <a:buNone/>
            </a:pPr>
            <a:r>
              <a:rPr lang="en-US" sz="3000" dirty="0">
                <a:latin typeface="Roboto"/>
              </a:rPr>
              <a:t>Things Support Library</a:t>
            </a:r>
            <a:endParaRPr lang="en-US" sz="3000" dirty="0">
              <a:latin typeface="Roboto"/>
              <a:hlinkClick r:id="rId2"/>
            </a:endParaRPr>
          </a:p>
          <a:p>
            <a:pPr marL="0" indent="0">
              <a:buNone/>
            </a:pPr>
            <a:endParaRPr lang="en-US" dirty="0">
              <a:hlinkClick r:id="rId2"/>
            </a:endParaRPr>
          </a:p>
          <a:p>
            <a:pPr marL="0" indent="0">
              <a:buNone/>
            </a:pPr>
            <a:r>
              <a:rPr lang="en-US" dirty="0">
                <a:hlinkClick r:id="rId2"/>
              </a:rPr>
              <a:t>https://www.nuget.org/packages/Xamarin.Android.Things/0.4.0-devpreview</a:t>
            </a:r>
            <a:endParaRPr lang="en-US" dirty="0"/>
          </a:p>
          <a:p>
            <a:endParaRPr lang="en-US" dirty="0"/>
          </a:p>
          <a:p>
            <a:pPr marL="0" indent="0">
              <a:buNone/>
            </a:pPr>
            <a:r>
              <a:rPr lang="en-US" dirty="0"/>
              <a:t>Google </a:t>
            </a:r>
            <a:r>
              <a:rPr lang="en-US" dirty="0" err="1"/>
              <a:t>Contrib</a:t>
            </a:r>
            <a:r>
              <a:rPr lang="en-US" dirty="0"/>
              <a:t> Drivers</a:t>
            </a:r>
          </a:p>
          <a:p>
            <a:pPr marL="0" indent="0">
              <a:buNone/>
            </a:pPr>
            <a:r>
              <a:rPr lang="en-US" dirty="0">
                <a:hlinkClick r:id="rId3"/>
              </a:rPr>
              <a:t>https://www.nuget.org/packages/Xamarin.AndroidThings.Contrib.RainbowHat/0.40.0-beta</a:t>
            </a:r>
            <a:r>
              <a:rPr lang="en-US" dirty="0"/>
              <a:t> </a:t>
            </a:r>
          </a:p>
          <a:p>
            <a:endParaRPr lang="en-US" dirty="0"/>
          </a:p>
          <a:p>
            <a:endParaRPr lang="en-US" dirty="0"/>
          </a:p>
        </p:txBody>
      </p:sp>
    </p:spTree>
    <p:extLst>
      <p:ext uri="{BB962C8B-B14F-4D97-AF65-F5344CB8AC3E}">
        <p14:creationId xmlns:p14="http://schemas.microsoft.com/office/powerpoint/2010/main" val="9001582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9C2070-7ED6-4059-98F6-D54CC8092C6B}"/>
              </a:ext>
            </a:extLst>
          </p:cNvPr>
          <p:cNvSpPr>
            <a:spLocks noGrp="1"/>
          </p:cNvSpPr>
          <p:nvPr>
            <p:ph type="body" sz="quarter" idx="10"/>
          </p:nvPr>
        </p:nvSpPr>
        <p:spPr/>
        <p:txBody>
          <a:bodyPr/>
          <a:lstStyle/>
          <a:p>
            <a:r>
              <a:rPr lang="en-US" dirty="0" err="1"/>
              <a:t>Iot</a:t>
            </a:r>
            <a:r>
              <a:rPr lang="en-US" dirty="0"/>
              <a:t> for all things Linux</a:t>
            </a:r>
          </a:p>
          <a:p>
            <a:r>
              <a:rPr lang="en-US" dirty="0"/>
              <a:t>Support for devices, not supported by Android Things and Windows 10 </a:t>
            </a:r>
            <a:r>
              <a:rPr lang="en-US" dirty="0" err="1"/>
              <a:t>Iot</a:t>
            </a:r>
            <a:endParaRPr lang="en-US" dirty="0"/>
          </a:p>
          <a:p>
            <a:r>
              <a:rPr lang="en-US" dirty="0"/>
              <a:t>Cross Platform components </a:t>
            </a:r>
          </a:p>
          <a:p>
            <a:r>
              <a:rPr lang="en-US" dirty="0"/>
              <a:t>Visual Studio 2017 or Visual Studio for Mac</a:t>
            </a:r>
          </a:p>
        </p:txBody>
      </p:sp>
      <p:sp>
        <p:nvSpPr>
          <p:cNvPr id="3" name="Title 2">
            <a:extLst>
              <a:ext uri="{FF2B5EF4-FFF2-40B4-BE49-F238E27FC236}">
                <a16:creationId xmlns:a16="http://schemas.microsoft.com/office/drawing/2014/main" id="{52F1BC87-D40C-46F4-A611-0F8E65562169}"/>
              </a:ext>
            </a:extLst>
          </p:cNvPr>
          <p:cNvSpPr>
            <a:spLocks noGrp="1"/>
          </p:cNvSpPr>
          <p:nvPr>
            <p:ph type="title"/>
          </p:nvPr>
        </p:nvSpPr>
        <p:spPr/>
        <p:txBody>
          <a:bodyPr/>
          <a:lstStyle/>
          <a:p>
            <a:r>
              <a:rPr lang="en-US" dirty="0" err="1"/>
              <a:t>Xamarin</a:t>
            </a:r>
            <a:r>
              <a:rPr lang="en-US" dirty="0"/>
              <a:t> </a:t>
            </a:r>
            <a:r>
              <a:rPr lang="en-US" dirty="0" err="1"/>
              <a:t>Iot</a:t>
            </a:r>
            <a:endParaRPr lang="en-US" dirty="0"/>
          </a:p>
        </p:txBody>
      </p:sp>
    </p:spTree>
    <p:extLst>
      <p:ext uri="{BB962C8B-B14F-4D97-AF65-F5344CB8AC3E}">
        <p14:creationId xmlns:p14="http://schemas.microsoft.com/office/powerpoint/2010/main" val="26882799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D13F42-6AB2-4D1A-9597-E5E56437A864}"/>
              </a:ext>
            </a:extLst>
          </p:cNvPr>
          <p:cNvSpPr>
            <a:spLocks noGrp="1"/>
          </p:cNvSpPr>
          <p:nvPr>
            <p:ph type="body" sz="quarter" idx="10"/>
          </p:nvPr>
        </p:nvSpPr>
        <p:spPr/>
        <p:txBody>
          <a:bodyPr/>
          <a:lstStyle/>
          <a:p>
            <a:r>
              <a:rPr lang="en-US" b="0" i="0" dirty="0">
                <a:solidFill>
                  <a:srgbClr val="545454"/>
                </a:solidFill>
                <a:effectLst/>
                <a:latin typeface="arial" panose="020B0604020202020204" pitchFamily="34" charset="0"/>
              </a:rPr>
              <a:t>The </a:t>
            </a:r>
            <a:r>
              <a:rPr lang="en-US" b="1" i="0" dirty="0">
                <a:solidFill>
                  <a:srgbClr val="6A6A6A"/>
                </a:solidFill>
                <a:effectLst/>
                <a:latin typeface="arial" panose="020B0604020202020204" pitchFamily="34" charset="0"/>
              </a:rPr>
              <a:t>Internet of things</a:t>
            </a:r>
            <a:r>
              <a:rPr lang="en-US" b="0" i="0" dirty="0">
                <a:solidFill>
                  <a:srgbClr val="545454"/>
                </a:solidFill>
                <a:effectLst/>
                <a:latin typeface="arial" panose="020B0604020202020204" pitchFamily="34" charset="0"/>
              </a:rPr>
              <a:t> (</a:t>
            </a:r>
            <a:r>
              <a:rPr lang="en-US" b="0" i="0" dirty="0" err="1">
                <a:solidFill>
                  <a:srgbClr val="545454"/>
                </a:solidFill>
                <a:effectLst/>
                <a:latin typeface="arial" panose="020B0604020202020204" pitchFamily="34" charset="0"/>
              </a:rPr>
              <a:t>IoT</a:t>
            </a:r>
            <a:r>
              <a:rPr lang="en-US" b="0" i="0" dirty="0">
                <a:solidFill>
                  <a:srgbClr val="545454"/>
                </a:solidFill>
                <a:effectLst/>
                <a:latin typeface="arial" panose="020B0604020202020204" pitchFamily="34" charset="0"/>
              </a:rPr>
              <a:t>) is the inter-networking of physical devices, vehicles (also referred to as "connected devices" and "smart devices"), buildings, and other items embedded with electronics, software, sensors, actuators, and network connectivity which enable these objects to collect and exchange data.</a:t>
            </a:r>
            <a:endParaRPr lang="en-US" dirty="0"/>
          </a:p>
        </p:txBody>
      </p:sp>
      <p:sp>
        <p:nvSpPr>
          <p:cNvPr id="3" name="Title 2">
            <a:extLst>
              <a:ext uri="{FF2B5EF4-FFF2-40B4-BE49-F238E27FC236}">
                <a16:creationId xmlns:a16="http://schemas.microsoft.com/office/drawing/2014/main" id="{0CEE554D-AF4B-4EE5-A418-60198680962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595719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1876A9-FD5B-4A33-8758-A58DDED9E11F}"/>
              </a:ext>
            </a:extLst>
          </p:cNvPr>
          <p:cNvSpPr>
            <a:spLocks noGrp="1"/>
          </p:cNvSpPr>
          <p:nvPr>
            <p:ph type="body" sz="quarter" idx="10"/>
          </p:nvPr>
        </p:nvSpPr>
        <p:spPr/>
        <p:txBody>
          <a:bodyPr/>
          <a:lstStyle/>
          <a:p>
            <a:r>
              <a:rPr lang="en-US" dirty="0"/>
              <a:t>A device with a Linux Distribution</a:t>
            </a:r>
          </a:p>
          <a:p>
            <a:endParaRPr lang="en-US" dirty="0"/>
          </a:p>
          <a:p>
            <a:r>
              <a:rPr lang="en-US" dirty="0"/>
              <a:t>SSH Enabled</a:t>
            </a:r>
          </a:p>
          <a:p>
            <a:endParaRPr lang="en-US" dirty="0"/>
          </a:p>
          <a:p>
            <a:r>
              <a:rPr lang="en-US" dirty="0"/>
              <a:t>Visual Studio 15.3 Preview 3 with </a:t>
            </a:r>
            <a:r>
              <a:rPr lang="en-US" dirty="0" err="1"/>
              <a:t>Xamarin</a:t>
            </a:r>
            <a:r>
              <a:rPr lang="en-US" dirty="0"/>
              <a:t> Out of Band Updater or Visual Studio for the Mac Alpha  </a:t>
            </a:r>
          </a:p>
        </p:txBody>
      </p:sp>
      <p:sp>
        <p:nvSpPr>
          <p:cNvPr id="3" name="Title 2">
            <a:extLst>
              <a:ext uri="{FF2B5EF4-FFF2-40B4-BE49-F238E27FC236}">
                <a16:creationId xmlns:a16="http://schemas.microsoft.com/office/drawing/2014/main" id="{1E4BDD2A-DD63-4D7D-A151-9FF5730F899A}"/>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5924770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E50DB4-5020-41AA-89D4-8EA81DB23191}"/>
              </a:ext>
            </a:extLst>
          </p:cNvPr>
          <p:cNvSpPr>
            <a:spLocks noGrp="1"/>
          </p:cNvSpPr>
          <p:nvPr>
            <p:ph type="title"/>
          </p:nvPr>
        </p:nvSpPr>
        <p:spPr/>
        <p:txBody>
          <a:bodyPr/>
          <a:lstStyle/>
          <a:p>
            <a:r>
              <a:rPr lang="en-US" dirty="0" err="1"/>
              <a:t>Iot</a:t>
            </a:r>
            <a:r>
              <a:rPr lang="en-US" dirty="0"/>
              <a:t> Components</a:t>
            </a:r>
          </a:p>
        </p:txBody>
      </p:sp>
      <p:sp>
        <p:nvSpPr>
          <p:cNvPr id="2" name="TextBox 1">
            <a:extLst>
              <a:ext uri="{FF2B5EF4-FFF2-40B4-BE49-F238E27FC236}">
                <a16:creationId xmlns:a16="http://schemas.microsoft.com/office/drawing/2014/main" id="{14DCC6FB-382E-4341-B67C-8093D2F49322}"/>
              </a:ext>
            </a:extLst>
          </p:cNvPr>
          <p:cNvSpPr txBox="1"/>
          <p:nvPr/>
        </p:nvSpPr>
        <p:spPr>
          <a:xfrm>
            <a:off x="661457" y="1665287"/>
            <a:ext cx="11271251" cy="4074962"/>
          </a:xfrm>
          <a:prstGeom prst="rect">
            <a:avLst/>
          </a:prstGeom>
          <a:noFill/>
        </p:spPr>
        <p:txBody>
          <a:bodyPr wrap="square" lIns="182880" tIns="146304" rIns="182880" bIns="146304" rtlCol="0">
            <a:spAutoFit/>
          </a:bodyPr>
          <a:lstStyle/>
          <a:p>
            <a:pPr>
              <a:lnSpc>
                <a:spcPct val="90000"/>
              </a:lnSpc>
              <a:spcAft>
                <a:spcPts val="600"/>
              </a:spcAft>
            </a:pPr>
            <a:r>
              <a:rPr lang="en-US" sz="3000" b="1" dirty="0">
                <a:gradFill>
                  <a:gsLst>
                    <a:gs pos="2917">
                      <a:schemeClr val="tx1"/>
                    </a:gs>
                    <a:gs pos="30000">
                      <a:schemeClr val="tx1"/>
                    </a:gs>
                  </a:gsLst>
                  <a:lin ang="5400000" scaled="0"/>
                </a:gradFill>
              </a:rPr>
              <a:t>IOT Sharp</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hlinkClick r:id="rId2"/>
              </a:rPr>
              <a:t>https://github.com/xamarin/xamarin-iot-samples/tree/master/IoTSharp.Components</a:t>
            </a:r>
            <a:r>
              <a:rPr lang="en-US" sz="2400" dirty="0">
                <a:gradFill>
                  <a:gsLst>
                    <a:gs pos="2917">
                      <a:schemeClr val="tx1"/>
                    </a:gs>
                    <a:gs pos="30000">
                      <a:schemeClr val="tx1"/>
                    </a:gs>
                  </a:gsLst>
                  <a:lin ang="5400000" scaled="0"/>
                </a:gradFill>
              </a:rPr>
              <a:t> </a:t>
            </a:r>
          </a:p>
          <a:p>
            <a:pPr algn="ctr">
              <a:lnSpc>
                <a:spcPct val="90000"/>
              </a:lnSpc>
              <a:spcAft>
                <a:spcPts val="600"/>
              </a:spcAft>
            </a:pPr>
            <a:endParaRPr lang="en-US" sz="2400" dirty="0">
              <a:gradFill>
                <a:gsLst>
                  <a:gs pos="2917">
                    <a:schemeClr val="tx1"/>
                  </a:gs>
                  <a:gs pos="30000">
                    <a:schemeClr val="tx1"/>
                  </a:gs>
                </a:gsLst>
                <a:lin ang="5400000" scaled="0"/>
              </a:gradFill>
            </a:endParaRPr>
          </a:p>
          <a:p>
            <a:pPr algn="ctr">
              <a:lnSpc>
                <a:spcPct val="90000"/>
              </a:lnSpc>
              <a:spcAft>
                <a:spcPts val="600"/>
              </a:spcAft>
            </a:pPr>
            <a:endParaRPr lang="en-US" sz="3000" b="1" dirty="0">
              <a:gradFill>
                <a:gsLst>
                  <a:gs pos="2917">
                    <a:schemeClr val="tx1"/>
                  </a:gs>
                  <a:gs pos="30000">
                    <a:schemeClr val="tx1"/>
                  </a:gs>
                </a:gsLst>
                <a:lin ang="5400000" scaled="0"/>
              </a:gradFill>
            </a:endParaRPr>
          </a:p>
          <a:p>
            <a:pPr>
              <a:lnSpc>
                <a:spcPct val="90000"/>
              </a:lnSpc>
              <a:spcAft>
                <a:spcPts val="600"/>
              </a:spcAft>
            </a:pPr>
            <a:r>
              <a:rPr lang="en-US" sz="3000" b="1" dirty="0">
                <a:gradFill>
                  <a:gsLst>
                    <a:gs pos="2917">
                      <a:schemeClr val="tx1"/>
                    </a:gs>
                    <a:gs pos="30000">
                      <a:schemeClr val="tx1"/>
                    </a:gs>
                  </a:gsLst>
                  <a:lin ang="5400000" scaled="0"/>
                </a:gradFill>
              </a:rPr>
              <a:t>Raspberry Sharp</a:t>
            </a:r>
          </a:p>
          <a:p>
            <a:pPr>
              <a:lnSpc>
                <a:spcPct val="90000"/>
              </a:lnSpc>
              <a:spcAft>
                <a:spcPts val="600"/>
              </a:spcAft>
            </a:pPr>
            <a:r>
              <a:rPr lang="en-US" sz="2400" dirty="0">
                <a:gradFill>
                  <a:gsLst>
                    <a:gs pos="2917">
                      <a:schemeClr val="tx1"/>
                    </a:gs>
                    <a:gs pos="30000">
                      <a:schemeClr val="tx1"/>
                    </a:gs>
                  </a:gsLst>
                  <a:lin ang="5400000" scaled="0"/>
                </a:gradFill>
                <a:hlinkClick r:id="rId3"/>
              </a:rPr>
              <a:t>https://github.com/raspberry-sharp</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49888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E50DB4-5020-41AA-89D4-8EA81DB23191}"/>
              </a:ext>
            </a:extLst>
          </p:cNvPr>
          <p:cNvSpPr>
            <a:spLocks noGrp="1"/>
          </p:cNvSpPr>
          <p:nvPr>
            <p:ph type="title"/>
          </p:nvPr>
        </p:nvSpPr>
        <p:spPr/>
        <p:txBody>
          <a:bodyPr/>
          <a:lstStyle/>
          <a:p>
            <a:r>
              <a:rPr lang="en-US" dirty="0" err="1"/>
              <a:t>Iot</a:t>
            </a:r>
            <a:r>
              <a:rPr lang="en-US" dirty="0"/>
              <a:t> Components</a:t>
            </a:r>
          </a:p>
        </p:txBody>
      </p:sp>
      <p:pic>
        <p:nvPicPr>
          <p:cNvPr id="4" name="Picture 4">
            <a:extLst>
              <a:ext uri="{FF2B5EF4-FFF2-40B4-BE49-F238E27FC236}">
                <a16:creationId xmlns:a16="http://schemas.microsoft.com/office/drawing/2014/main" id="{F3EC5BBB-5885-48C8-AD65-77DD20C51833}"/>
              </a:ext>
            </a:extLst>
          </p:cNvPr>
          <p:cNvPicPr>
            <a:picLocks noChangeAspect="1"/>
          </p:cNvPicPr>
          <p:nvPr/>
        </p:nvPicPr>
        <p:blipFill>
          <a:blip r:embed="rId2"/>
          <a:stretch>
            <a:fillRect/>
          </a:stretch>
        </p:blipFill>
        <p:spPr>
          <a:xfrm>
            <a:off x="2718594" y="1782092"/>
            <a:ext cx="6024562" cy="3386618"/>
          </a:xfrm>
          <a:prstGeom prst="rect">
            <a:avLst/>
          </a:prstGeom>
        </p:spPr>
      </p:pic>
    </p:spTree>
    <p:extLst>
      <p:ext uri="{BB962C8B-B14F-4D97-AF65-F5344CB8AC3E}">
        <p14:creationId xmlns:p14="http://schemas.microsoft.com/office/powerpoint/2010/main" val="40818820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1FBB0-8DE6-43BC-8DFB-E7932BD7E703}"/>
              </a:ext>
            </a:extLst>
          </p:cNvPr>
          <p:cNvSpPr>
            <a:spLocks noGrp="1"/>
          </p:cNvSpPr>
          <p:nvPr>
            <p:ph type="body" sz="quarter" idx="10"/>
          </p:nvPr>
        </p:nvSpPr>
        <p:spPr/>
        <p:txBody>
          <a:bodyPr/>
          <a:lstStyle/>
          <a:p>
            <a:endParaRPr lang="en-ZA" dirty="0"/>
          </a:p>
          <a:p>
            <a:endParaRPr lang="en-ZA" dirty="0"/>
          </a:p>
          <a:p>
            <a:pPr marL="0" indent="0">
              <a:buNone/>
            </a:pPr>
            <a:r>
              <a:rPr lang="en-ZA" dirty="0" err="1"/>
              <a:t>Xamarin</a:t>
            </a:r>
            <a:r>
              <a:rPr lang="en-ZA" dirty="0"/>
              <a:t> </a:t>
            </a:r>
            <a:r>
              <a:rPr lang="en-ZA" dirty="0" err="1"/>
              <a:t>Iot</a:t>
            </a:r>
            <a:r>
              <a:rPr lang="en-ZA" dirty="0"/>
              <a:t> running on a Raspberry Pi Zero W (</a:t>
            </a:r>
            <a:r>
              <a:rPr lang="en-ZA" dirty="0" err="1"/>
              <a:t>Raspbian</a:t>
            </a:r>
            <a:r>
              <a:rPr lang="en-ZA" dirty="0"/>
              <a:t>)</a:t>
            </a:r>
            <a:endParaRPr lang="en-US" dirty="0"/>
          </a:p>
        </p:txBody>
      </p:sp>
      <p:sp>
        <p:nvSpPr>
          <p:cNvPr id="3" name="Title 2">
            <a:extLst>
              <a:ext uri="{FF2B5EF4-FFF2-40B4-BE49-F238E27FC236}">
                <a16:creationId xmlns:a16="http://schemas.microsoft.com/office/drawing/2014/main" id="{931DE496-18EB-463C-AC61-97650FDDCBF3}"/>
              </a:ext>
            </a:extLst>
          </p:cNvPr>
          <p:cNvSpPr>
            <a:spLocks noGrp="1"/>
          </p:cNvSpPr>
          <p:nvPr>
            <p:ph type="title"/>
          </p:nvPr>
        </p:nvSpPr>
        <p:spPr/>
        <p:txBody>
          <a:bodyPr/>
          <a:lstStyle/>
          <a:p>
            <a:r>
              <a:rPr lang="en-ZA" dirty="0"/>
              <a:t>Demos</a:t>
            </a:r>
            <a:endParaRPr lang="en-US" dirty="0"/>
          </a:p>
        </p:txBody>
      </p:sp>
    </p:spTree>
    <p:extLst>
      <p:ext uri="{BB962C8B-B14F-4D97-AF65-F5344CB8AC3E}">
        <p14:creationId xmlns:p14="http://schemas.microsoft.com/office/powerpoint/2010/main" val="18079754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F01DF-AFAA-4C63-BB68-93ADD72D9712}"/>
              </a:ext>
            </a:extLst>
          </p:cNvPr>
          <p:cNvSpPr>
            <a:spLocks noGrp="1"/>
          </p:cNvSpPr>
          <p:nvPr>
            <p:ph type="body" sz="quarter" idx="10"/>
          </p:nvPr>
        </p:nvSpPr>
        <p:spPr/>
        <p:txBody>
          <a:bodyPr/>
          <a:lstStyle/>
          <a:p>
            <a:r>
              <a:rPr lang="en-US" sz="3200" b="0" i="0" dirty="0">
                <a:solidFill>
                  <a:srgbClr val="505050"/>
                </a:solidFill>
                <a:effectLst/>
              </a:rPr>
              <a:t>Establish bi-directional communication with billions of </a:t>
            </a:r>
            <a:r>
              <a:rPr lang="en-US" sz="3200" b="0" i="0" dirty="0" err="1">
                <a:solidFill>
                  <a:srgbClr val="505050"/>
                </a:solidFill>
                <a:effectLst/>
              </a:rPr>
              <a:t>IoT</a:t>
            </a:r>
            <a:r>
              <a:rPr lang="en-US" sz="3200" b="0" i="0" dirty="0">
                <a:solidFill>
                  <a:srgbClr val="505050"/>
                </a:solidFill>
                <a:effectLst/>
              </a:rPr>
              <a:t> devices</a:t>
            </a:r>
          </a:p>
          <a:p>
            <a:endParaRPr lang="en-US" sz="3200" b="0" i="0" dirty="0">
              <a:solidFill>
                <a:srgbClr val="505050"/>
              </a:solidFill>
              <a:effectLst/>
            </a:endParaRPr>
          </a:p>
          <a:p>
            <a:r>
              <a:rPr lang="en-US" sz="3200" b="0" i="0" dirty="0">
                <a:solidFill>
                  <a:srgbClr val="505050"/>
                </a:solidFill>
                <a:effectLst/>
              </a:rPr>
              <a:t>Work with familiar platforms and protocols (standard and custom protocols, including HTTP, Advanced Message Queuing Protocol (AMQP), and MQ Telemetry Transport (MQTT)</a:t>
            </a:r>
          </a:p>
          <a:p>
            <a:endParaRPr lang="en-US" sz="3200" b="0" i="0" dirty="0">
              <a:solidFill>
                <a:srgbClr val="505050"/>
              </a:solidFill>
              <a:effectLst/>
            </a:endParaRPr>
          </a:p>
          <a:p>
            <a:r>
              <a:rPr lang="en-US" sz="3200" b="0" i="0" dirty="0">
                <a:solidFill>
                  <a:srgbClr val="505050"/>
                </a:solidFill>
                <a:effectLst/>
              </a:rPr>
              <a:t>Authenticate per device for security-enhanced </a:t>
            </a:r>
            <a:r>
              <a:rPr lang="en-US" sz="3200" b="0" i="0" dirty="0" err="1">
                <a:solidFill>
                  <a:srgbClr val="505050"/>
                </a:solidFill>
                <a:effectLst/>
              </a:rPr>
              <a:t>IoT</a:t>
            </a:r>
            <a:r>
              <a:rPr lang="en-US" sz="3200" b="0" i="0" dirty="0">
                <a:solidFill>
                  <a:srgbClr val="505050"/>
                </a:solidFill>
                <a:effectLst/>
              </a:rPr>
              <a:t> solutions</a:t>
            </a:r>
          </a:p>
          <a:p>
            <a:endParaRPr lang="en-US" b="0" i="0" dirty="0">
              <a:solidFill>
                <a:srgbClr val="505050"/>
              </a:solidFill>
              <a:effectLst/>
              <a:latin typeface="Segoe UI Condensed"/>
            </a:endParaRPr>
          </a:p>
          <a:p>
            <a:endParaRPr lang="en-US" dirty="0"/>
          </a:p>
        </p:txBody>
      </p:sp>
      <p:sp>
        <p:nvSpPr>
          <p:cNvPr id="3" name="Title 2">
            <a:extLst>
              <a:ext uri="{FF2B5EF4-FFF2-40B4-BE49-F238E27FC236}">
                <a16:creationId xmlns:a16="http://schemas.microsoft.com/office/drawing/2014/main" id="{81C0E3D8-4EB7-4C22-BE05-14A149DB6612}"/>
              </a:ext>
            </a:extLst>
          </p:cNvPr>
          <p:cNvSpPr>
            <a:spLocks noGrp="1"/>
          </p:cNvSpPr>
          <p:nvPr>
            <p:ph type="title"/>
          </p:nvPr>
        </p:nvSpPr>
        <p:spPr/>
        <p:txBody>
          <a:bodyPr/>
          <a:lstStyle/>
          <a:p>
            <a:r>
              <a:rPr lang="en-US" dirty="0"/>
              <a:t>Azure </a:t>
            </a:r>
            <a:r>
              <a:rPr lang="en-US" dirty="0" err="1"/>
              <a:t>Iot</a:t>
            </a:r>
            <a:r>
              <a:rPr lang="en-US" dirty="0"/>
              <a:t> Hubs</a:t>
            </a:r>
          </a:p>
        </p:txBody>
      </p:sp>
    </p:spTree>
    <p:extLst>
      <p:ext uri="{BB962C8B-B14F-4D97-AF65-F5344CB8AC3E}">
        <p14:creationId xmlns:p14="http://schemas.microsoft.com/office/powerpoint/2010/main" val="6841018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EE4BB-A69F-479A-A9F5-D5C1CFCF1EC1}"/>
              </a:ext>
            </a:extLst>
          </p:cNvPr>
          <p:cNvPicPr>
            <a:picLocks noChangeAspect="1"/>
          </p:cNvPicPr>
          <p:nvPr/>
        </p:nvPicPr>
        <p:blipFill>
          <a:blip r:embed="rId2"/>
          <a:stretch>
            <a:fillRect/>
          </a:stretch>
        </p:blipFill>
        <p:spPr>
          <a:xfrm>
            <a:off x="674687" y="611187"/>
            <a:ext cx="11087100" cy="5772150"/>
          </a:xfrm>
          <a:prstGeom prst="rect">
            <a:avLst/>
          </a:prstGeom>
        </p:spPr>
      </p:pic>
    </p:spTree>
    <p:extLst>
      <p:ext uri="{BB962C8B-B14F-4D97-AF65-F5344CB8AC3E}">
        <p14:creationId xmlns:p14="http://schemas.microsoft.com/office/powerpoint/2010/main" val="5756181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64" y="906462"/>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Learn More about IOT</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2" name="Rectangle 1"/>
          <p:cNvSpPr/>
          <p:nvPr/>
        </p:nvSpPr>
        <p:spPr>
          <a:xfrm>
            <a:off x="1745142" y="2047417"/>
            <a:ext cx="5226052" cy="4185761"/>
          </a:xfrm>
          <a:prstGeom prst="rect">
            <a:avLst/>
          </a:prstGeom>
        </p:spPr>
        <p:txBody>
          <a:bodyPr wrap="square">
            <a:spAutoFit/>
          </a:bodyPr>
          <a:lstStyle/>
          <a:p>
            <a:r>
              <a:rPr lang="en-US" sz="1400" b="1" dirty="0"/>
              <a:t>Android Things</a:t>
            </a:r>
          </a:p>
          <a:p>
            <a:endParaRPr lang="en-US" sz="1400" dirty="0">
              <a:hlinkClick r:id="rId3"/>
            </a:endParaRPr>
          </a:p>
          <a:p>
            <a:r>
              <a:rPr lang="en-US" sz="1400" dirty="0">
                <a:hlinkClick r:id="rId3"/>
              </a:rPr>
              <a:t>https://developer.android.com/things/hardware/index.html</a:t>
            </a:r>
            <a:endParaRPr lang="en-US" sz="1400" dirty="0"/>
          </a:p>
          <a:p>
            <a:endParaRPr lang="en-US" sz="1400" dirty="0"/>
          </a:p>
          <a:p>
            <a:r>
              <a:rPr lang="en-US" sz="1400" b="1" dirty="0" err="1"/>
              <a:t>Xamarin</a:t>
            </a:r>
            <a:r>
              <a:rPr lang="en-US" sz="1400" b="1" dirty="0"/>
              <a:t> IOT</a:t>
            </a:r>
          </a:p>
          <a:p>
            <a:endParaRPr lang="en-US" sz="1400" dirty="0">
              <a:hlinkClick r:id="rId4"/>
            </a:endParaRPr>
          </a:p>
          <a:p>
            <a:r>
              <a:rPr lang="en-ZA" sz="1400" dirty="0">
                <a:hlinkClick r:id="rId4"/>
              </a:rPr>
              <a:t>https://developer.xamarin.com/guides/cross-platform/iot/</a:t>
            </a:r>
            <a:endParaRPr lang="en-US" sz="1400" dirty="0"/>
          </a:p>
          <a:p>
            <a:endParaRPr lang="en-US" sz="1400" dirty="0"/>
          </a:p>
          <a:p>
            <a:endParaRPr lang="en-US" sz="1400" dirty="0"/>
          </a:p>
          <a:p>
            <a:r>
              <a:rPr lang="en-US" sz="1400" b="1" dirty="0"/>
              <a:t>Visual Studio Code Arduino Extension</a:t>
            </a:r>
          </a:p>
          <a:p>
            <a:endParaRPr lang="en-US" sz="1400" dirty="0"/>
          </a:p>
          <a:p>
            <a:r>
              <a:rPr lang="en-US" sz="1400" dirty="0">
                <a:hlinkClick r:id="rId5"/>
              </a:rPr>
              <a:t>https://marketplace.visualstudio.com/items?itemName=vsciot-vscode.vscode-arduino</a:t>
            </a:r>
            <a:r>
              <a:rPr lang="en-US" sz="1400" dirty="0"/>
              <a:t> </a:t>
            </a:r>
          </a:p>
          <a:p>
            <a:endParaRPr lang="en-US" sz="1400" b="1" dirty="0"/>
          </a:p>
          <a:p>
            <a:endParaRPr lang="en-US" sz="1400" dirty="0"/>
          </a:p>
          <a:p>
            <a:r>
              <a:rPr lang="en-US" sz="1400" b="1" dirty="0"/>
              <a:t>Azure </a:t>
            </a:r>
            <a:r>
              <a:rPr lang="en-US" sz="1400" b="1" dirty="0" err="1"/>
              <a:t>Iot</a:t>
            </a:r>
            <a:r>
              <a:rPr lang="en-US" sz="1400" b="1" dirty="0"/>
              <a:t> Hubs</a:t>
            </a:r>
          </a:p>
          <a:p>
            <a:endParaRPr lang="en-US" sz="1400" dirty="0"/>
          </a:p>
          <a:p>
            <a:r>
              <a:rPr lang="en-US" sz="1400" dirty="0">
                <a:hlinkClick r:id="rId6"/>
              </a:rPr>
              <a:t>https://docs.microsoft.com/en-us/azure/iot-hub/</a:t>
            </a:r>
            <a:r>
              <a:rPr lang="en-US" sz="1400" dirty="0"/>
              <a:t> </a:t>
            </a:r>
          </a:p>
          <a:p>
            <a:endParaRPr lang="en-US" sz="1400" dirty="0"/>
          </a:p>
        </p:txBody>
      </p:sp>
    </p:spTree>
    <p:extLst>
      <p:ext uri="{BB962C8B-B14F-4D97-AF65-F5344CB8AC3E}">
        <p14:creationId xmlns:p14="http://schemas.microsoft.com/office/powerpoint/2010/main" val="19655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64" y="906462"/>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Learn </a:t>
            </a:r>
            <a:r>
              <a:rPr lang="en-US" sz="7798" spc="0" dirty="0" err="1">
                <a:solidFill>
                  <a:schemeClr val="tx1"/>
                </a:solidFill>
              </a:rPr>
              <a:t>Xamarin</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6507101" y="2811629"/>
            <a:ext cx="4903645" cy="961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a:cs typeface="Arial"/>
              </a:rPr>
              <a:t>Allan Pead</a:t>
            </a:r>
          </a:p>
          <a:p>
            <a:r>
              <a:rPr lang="en-US" sz="2000" dirty="0">
                <a:latin typeface="+mj-lt"/>
                <a:cs typeface="Arial"/>
              </a:rPr>
              <a:t>Xamarin MVP, Microsoft MVP, </a:t>
            </a:r>
          </a:p>
          <a:p>
            <a:r>
              <a:rPr lang="en-US" sz="2000" dirty="0">
                <a:latin typeface="+mj-lt"/>
                <a:cs typeface="Arial"/>
              </a:rPr>
              <a:t>Xamarin Insider</a:t>
            </a: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16"/>
            <a:ext cx="9731582" cy="452432"/>
            <a:chOff x="1735137" y="5935662"/>
            <a:chExt cx="9732963" cy="452496"/>
          </a:xfrm>
        </p:grpSpPr>
        <p:sp>
          <p:nvSpPr>
            <p:cNvPr id="10" name="TextBox 9"/>
            <p:cNvSpPr txBox="1"/>
            <p:nvPr/>
          </p:nvSpPr>
          <p:spPr>
            <a:xfrm>
              <a:off x="1735137" y="5935662"/>
              <a:ext cx="2863294" cy="452496"/>
            </a:xfrm>
            <a:prstGeom prst="rect">
              <a:avLst/>
            </a:prstGeom>
            <a:noFill/>
          </p:spPr>
          <p:txBody>
            <a:bodyPr wrap="square" rtlCol="0">
              <a:spAutoFit/>
            </a:bodyPr>
            <a:lstStyle/>
            <a:p>
              <a:pPr>
                <a:lnSpc>
                  <a:spcPct val="130000"/>
                </a:lnSpc>
              </a:pPr>
              <a:r>
                <a:rPr lang="en-US" dirty="0">
                  <a:latin typeface="+mj-lt"/>
                  <a:cs typeface="Arial"/>
                </a:rPr>
                <a:t>Email:  adpead@gmail.com</a:t>
              </a:r>
            </a:p>
          </p:txBody>
        </p:sp>
        <p:sp>
          <p:nvSpPr>
            <p:cNvPr id="11" name="TextBox 10"/>
            <p:cNvSpPr txBox="1"/>
            <p:nvPr/>
          </p:nvSpPr>
          <p:spPr>
            <a:xfrm>
              <a:off x="5379917" y="5935662"/>
              <a:ext cx="4115384" cy="452496"/>
            </a:xfrm>
            <a:prstGeom prst="rect">
              <a:avLst/>
            </a:prstGeom>
            <a:noFill/>
          </p:spPr>
          <p:txBody>
            <a:bodyPr wrap="square" rtlCol="0">
              <a:spAutoFit/>
            </a:bodyPr>
            <a:lstStyle/>
            <a:p>
              <a:pPr algn="ctr">
                <a:lnSpc>
                  <a:spcPct val="130000"/>
                </a:lnSpc>
              </a:pPr>
              <a:r>
                <a:rPr lang="en-US" dirty="0">
                  <a:latin typeface="+mj-lt"/>
                  <a:cs typeface="Arial"/>
                </a:rPr>
                <a:t>Blog:  http://www.explorationspace.co.za</a:t>
              </a:r>
            </a:p>
          </p:txBody>
        </p:sp>
        <p:sp>
          <p:nvSpPr>
            <p:cNvPr id="15" name="TextBox 14"/>
            <p:cNvSpPr txBox="1"/>
            <p:nvPr/>
          </p:nvSpPr>
          <p:spPr>
            <a:xfrm>
              <a:off x="8978900" y="5935662"/>
              <a:ext cx="2489200" cy="452496"/>
            </a:xfrm>
            <a:prstGeom prst="rect">
              <a:avLst/>
            </a:prstGeom>
            <a:noFill/>
          </p:spPr>
          <p:txBody>
            <a:bodyPr wrap="square" rtlCol="0">
              <a:spAutoFit/>
            </a:bodyPr>
            <a:lstStyle/>
            <a:p>
              <a:pPr algn="r">
                <a:lnSpc>
                  <a:spcPct val="130000"/>
                </a:lnSpc>
              </a:pPr>
              <a:r>
                <a:rPr lang="en-US" dirty="0">
                  <a:latin typeface="+mj-lt"/>
                  <a:cs typeface="Arial"/>
                </a:rPr>
                <a:t>Twitter: @</a:t>
              </a:r>
              <a:r>
                <a:rPr lang="en-US" dirty="0" err="1">
                  <a:latin typeface="+mj-lt"/>
                  <a:cs typeface="Arial"/>
                </a:rPr>
                <a:t>adpead</a:t>
              </a:r>
              <a:endParaRPr lang="en-US" dirty="0">
                <a:latin typeface="+mj-lt"/>
                <a:cs typeface="Arial"/>
              </a:endParaRPr>
            </a:p>
          </p:txBody>
        </p:sp>
      </p:grpSp>
      <p:pic>
        <p:nvPicPr>
          <p:cNvPr id="13" name="Picture 12"/>
          <p:cNvPicPr>
            <a:picLocks noChangeAspect="1"/>
          </p:cNvPicPr>
          <p:nvPr/>
        </p:nvPicPr>
        <p:blipFill>
          <a:blip r:embed="rId3"/>
          <a:stretch>
            <a:fillRect/>
          </a:stretch>
        </p:blipFill>
        <p:spPr>
          <a:xfrm>
            <a:off x="6507101" y="4175501"/>
            <a:ext cx="1161389" cy="1411346"/>
          </a:xfrm>
          <a:prstGeom prst="rect">
            <a:avLst/>
          </a:prstGeom>
        </p:spPr>
      </p:pic>
      <p:pic>
        <p:nvPicPr>
          <p:cNvPr id="16" name="Picture 15" descr="XamLogo"/>
          <p:cNvPicPr/>
          <p:nvPr/>
        </p:nvPicPr>
        <p:blipFill>
          <a:blip r:embed="rId4">
            <a:extLst>
              <a:ext uri="{28A0092B-C50C-407E-A947-70E740481C1C}">
                <a14:useLocalDpi xmlns:a14="http://schemas.microsoft.com/office/drawing/2010/main" val="0"/>
              </a:ext>
            </a:extLst>
          </a:blip>
          <a:srcRect/>
          <a:stretch>
            <a:fillRect/>
          </a:stretch>
        </p:blipFill>
        <p:spPr bwMode="auto">
          <a:xfrm>
            <a:off x="10250097" y="4634347"/>
            <a:ext cx="2000250" cy="952500"/>
          </a:xfrm>
          <a:prstGeom prst="rect">
            <a:avLst/>
          </a:prstGeom>
          <a:noFill/>
          <a:ln>
            <a:noFill/>
          </a:ln>
        </p:spPr>
      </p:pic>
      <p:pic>
        <p:nvPicPr>
          <p:cNvPr id="17" name="Picture 16" descr="MVP_Logo_Horizontal_Preferred_Cyan300_CMYK_72ppi"/>
          <p:cNvPicPr/>
          <p:nvPr/>
        </p:nvPicPr>
        <p:blipFill>
          <a:blip r:embed="rId5">
            <a:extLst>
              <a:ext uri="{28A0092B-C50C-407E-A947-70E740481C1C}">
                <a14:useLocalDpi xmlns:a14="http://schemas.microsoft.com/office/drawing/2010/main" val="0"/>
              </a:ext>
            </a:extLst>
          </a:blip>
          <a:srcRect/>
          <a:stretch>
            <a:fillRect/>
          </a:stretch>
        </p:blipFill>
        <p:spPr bwMode="auto">
          <a:xfrm>
            <a:off x="7830746" y="4643872"/>
            <a:ext cx="2295525" cy="942975"/>
          </a:xfrm>
          <a:prstGeom prst="rect">
            <a:avLst/>
          </a:prstGeom>
          <a:noFill/>
          <a:ln>
            <a:noFill/>
          </a:ln>
        </p:spPr>
      </p:pic>
      <p:sp>
        <p:nvSpPr>
          <p:cNvPr id="2" name="Rectangle 1"/>
          <p:cNvSpPr/>
          <p:nvPr/>
        </p:nvSpPr>
        <p:spPr>
          <a:xfrm>
            <a:off x="1735774" y="1973110"/>
            <a:ext cx="5226052" cy="3539430"/>
          </a:xfrm>
          <a:prstGeom prst="rect">
            <a:avLst/>
          </a:prstGeom>
        </p:spPr>
        <p:txBody>
          <a:bodyPr wrap="square">
            <a:spAutoFit/>
          </a:bodyPr>
          <a:lstStyle/>
          <a:p>
            <a:r>
              <a:rPr lang="en-US" sz="1400" b="1" dirty="0"/>
              <a:t>Local Slack Community</a:t>
            </a:r>
          </a:p>
          <a:p>
            <a:r>
              <a:rPr lang="en-US" sz="1400" dirty="0"/>
              <a:t>https://zatech.slack.com #</a:t>
            </a:r>
            <a:r>
              <a:rPr lang="en-US" sz="1400" dirty="0" err="1"/>
              <a:t>xamarin</a:t>
            </a:r>
            <a:endParaRPr lang="en-US" sz="1400" dirty="0"/>
          </a:p>
          <a:p>
            <a:endParaRPr lang="en-US" sz="1400" dirty="0"/>
          </a:p>
          <a:p>
            <a:r>
              <a:rPr lang="en-US" sz="1400" b="1" dirty="0"/>
              <a:t>Xamarin Learning Resources </a:t>
            </a:r>
          </a:p>
          <a:p>
            <a:r>
              <a:rPr lang="en-ZA" sz="1400" dirty="0">
                <a:hlinkClick r:id="rId6"/>
              </a:rPr>
              <a:t>https://developer.xamarin.com/guides/</a:t>
            </a:r>
            <a:endParaRPr lang="en-ZA" sz="1400" dirty="0"/>
          </a:p>
          <a:p>
            <a:endParaRPr lang="en-US" sz="1400" dirty="0"/>
          </a:p>
          <a:p>
            <a:r>
              <a:rPr lang="en-US" sz="1400" b="1" dirty="0"/>
              <a:t>Xamarin University</a:t>
            </a:r>
          </a:p>
          <a:p>
            <a:r>
              <a:rPr lang="en-US" sz="1400" dirty="0">
                <a:hlinkClick r:id="rId7"/>
              </a:rPr>
              <a:t>https://www.xamarin.com/university</a:t>
            </a:r>
            <a:endParaRPr lang="en-US" sz="1400" dirty="0"/>
          </a:p>
          <a:p>
            <a:endParaRPr lang="en-US" sz="1400" dirty="0"/>
          </a:p>
          <a:p>
            <a:r>
              <a:rPr lang="en-US" sz="1400" b="1" dirty="0"/>
              <a:t>Learn and share with your local community</a:t>
            </a:r>
          </a:p>
          <a:p>
            <a:endParaRPr lang="en-US" sz="1400" b="1" dirty="0"/>
          </a:p>
          <a:p>
            <a:r>
              <a:rPr lang="en-US" sz="1400" b="1" dirty="0"/>
              <a:t>Xamarin User Groups</a:t>
            </a:r>
          </a:p>
          <a:p>
            <a:r>
              <a:rPr lang="en-US" sz="1400" dirty="0"/>
              <a:t>Cape Town (@CTXUG)</a:t>
            </a:r>
          </a:p>
          <a:p>
            <a:r>
              <a:rPr lang="en-US" sz="1400" dirty="0"/>
              <a:t>Johannesburg (@GXUGSA)</a:t>
            </a:r>
          </a:p>
          <a:p>
            <a:r>
              <a:rPr lang="en-US" sz="1400" dirty="0"/>
              <a:t>Durban (@DXUGSA)</a:t>
            </a:r>
          </a:p>
          <a:p>
            <a:endParaRPr lang="en-US" sz="1400" dirty="0"/>
          </a:p>
        </p:txBody>
      </p:sp>
    </p:spTree>
    <p:extLst>
      <p:ext uri="{BB962C8B-B14F-4D97-AF65-F5344CB8AC3E}">
        <p14:creationId xmlns:p14="http://schemas.microsoft.com/office/powerpoint/2010/main" val="121238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444236" y="297660"/>
            <a:ext cx="8165330" cy="909944"/>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4000" spc="0" dirty="0">
                <a:solidFill>
                  <a:schemeClr val="tx1"/>
                </a:solidFill>
              </a:rPr>
              <a:t>Learn by Play!!  Anything is Possible!</a:t>
            </a:r>
            <a:endParaRPr lang="en-US" sz="4000"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grpSp>
        <p:nvGrpSpPr>
          <p:cNvPr id="9" name="Group 8"/>
          <p:cNvGrpSpPr/>
          <p:nvPr/>
        </p:nvGrpSpPr>
        <p:grpSpPr>
          <a:xfrm>
            <a:off x="444235" y="6341813"/>
            <a:ext cx="11992240" cy="452433"/>
            <a:chOff x="1735137" y="5935661"/>
            <a:chExt cx="10543357" cy="452497"/>
          </a:xfrm>
        </p:grpSpPr>
        <p:sp>
          <p:nvSpPr>
            <p:cNvPr id="10" name="TextBox 9"/>
            <p:cNvSpPr txBox="1"/>
            <p:nvPr/>
          </p:nvSpPr>
          <p:spPr>
            <a:xfrm>
              <a:off x="1735137" y="5935662"/>
              <a:ext cx="2863294" cy="414724"/>
            </a:xfrm>
            <a:prstGeom prst="rect">
              <a:avLst/>
            </a:prstGeom>
            <a:noFill/>
          </p:spPr>
          <p:txBody>
            <a:bodyPr wrap="square" rtlCol="0">
              <a:spAutoFit/>
            </a:bodyPr>
            <a:lstStyle/>
            <a:p>
              <a:pPr>
                <a:lnSpc>
                  <a:spcPct val="130000"/>
                </a:lnSpc>
              </a:pPr>
              <a:r>
                <a:rPr lang="en-US" dirty="0">
                  <a:latin typeface="+mj-lt"/>
                  <a:cs typeface="Arial"/>
                </a:rPr>
                <a:t>100% API Access</a:t>
              </a:r>
            </a:p>
          </p:txBody>
        </p:sp>
        <p:sp>
          <p:nvSpPr>
            <p:cNvPr id="11" name="TextBox 10"/>
            <p:cNvSpPr txBox="1"/>
            <p:nvPr/>
          </p:nvSpPr>
          <p:spPr>
            <a:xfrm>
              <a:off x="3309639" y="5935661"/>
              <a:ext cx="1844976" cy="452496"/>
            </a:xfrm>
            <a:prstGeom prst="rect">
              <a:avLst/>
            </a:prstGeom>
            <a:noFill/>
          </p:spPr>
          <p:txBody>
            <a:bodyPr wrap="square" rtlCol="0">
              <a:spAutoFit/>
            </a:bodyPr>
            <a:lstStyle/>
            <a:p>
              <a:pPr algn="ctr">
                <a:lnSpc>
                  <a:spcPct val="130000"/>
                </a:lnSpc>
              </a:pPr>
              <a:r>
                <a:rPr lang="en-US" dirty="0">
                  <a:latin typeface="+mj-lt"/>
                  <a:cs typeface="Arial"/>
                </a:rPr>
                <a:t>100% Native</a:t>
              </a:r>
            </a:p>
          </p:txBody>
        </p:sp>
        <p:sp>
          <p:nvSpPr>
            <p:cNvPr id="15" name="TextBox 14"/>
            <p:cNvSpPr txBox="1"/>
            <p:nvPr/>
          </p:nvSpPr>
          <p:spPr>
            <a:xfrm>
              <a:off x="4997588" y="5935662"/>
              <a:ext cx="7280906" cy="452496"/>
            </a:xfrm>
            <a:prstGeom prst="rect">
              <a:avLst/>
            </a:prstGeom>
            <a:noFill/>
          </p:spPr>
          <p:txBody>
            <a:bodyPr wrap="square" rtlCol="0">
              <a:spAutoFit/>
            </a:bodyPr>
            <a:lstStyle/>
            <a:p>
              <a:pPr algn="r">
                <a:lnSpc>
                  <a:spcPct val="130000"/>
                </a:lnSpc>
              </a:pPr>
              <a:r>
                <a:rPr lang="en-US" dirty="0">
                  <a:latin typeface="+mj-lt"/>
                  <a:cs typeface="Arial"/>
                </a:rPr>
                <a:t>Anything you can do in Java, </a:t>
              </a:r>
              <a:r>
                <a:rPr lang="en-US" dirty="0" err="1">
                  <a:latin typeface="+mj-lt"/>
                  <a:cs typeface="Arial"/>
                </a:rPr>
                <a:t>Kotlin</a:t>
              </a:r>
              <a:r>
                <a:rPr lang="en-US" dirty="0">
                  <a:latin typeface="+mj-lt"/>
                  <a:cs typeface="Arial"/>
                </a:rPr>
                <a:t>, Objective C, Swift you can do in C# and </a:t>
              </a:r>
              <a:r>
                <a:rPr lang="en-US" dirty="0" err="1">
                  <a:latin typeface="+mj-lt"/>
                  <a:cs typeface="Arial"/>
                </a:rPr>
                <a:t>Xamarin</a:t>
              </a:r>
              <a:endParaRPr lang="en-US" dirty="0">
                <a:latin typeface="+mj-lt"/>
                <a:cs typeface="Arial"/>
              </a:endParaRPr>
            </a:p>
          </p:txBody>
        </p:sp>
      </p:grpSp>
      <p:pic>
        <p:nvPicPr>
          <p:cNvPr id="2" name="Picture 2" title="Xamarin">
            <a:extLst>
              <a:ext uri="{FF2B5EF4-FFF2-40B4-BE49-F238E27FC236}">
                <a16:creationId xmlns:a16="http://schemas.microsoft.com/office/drawing/2014/main" id="{1653C409-9450-4684-A5A4-98EB054E6765}"/>
              </a:ext>
            </a:extLst>
          </p:cNvPr>
          <p:cNvPicPr>
            <a:picLocks noChangeAspect="1"/>
          </p:cNvPicPr>
          <p:nvPr/>
        </p:nvPicPr>
        <p:blipFill>
          <a:blip r:embed="rId3"/>
          <a:stretch>
            <a:fillRect/>
          </a:stretch>
        </p:blipFill>
        <p:spPr>
          <a:xfrm>
            <a:off x="612959" y="2008888"/>
            <a:ext cx="1518807" cy="2250084"/>
          </a:xfrm>
          <a:prstGeom prst="rect">
            <a:avLst/>
          </a:prstGeom>
        </p:spPr>
      </p:pic>
      <p:pic>
        <p:nvPicPr>
          <p:cNvPr id="4" name="Picture 4">
            <a:extLst>
              <a:ext uri="{FF2B5EF4-FFF2-40B4-BE49-F238E27FC236}">
                <a16:creationId xmlns:a16="http://schemas.microsoft.com/office/drawing/2014/main" id="{A1A67311-3451-48EB-AA77-1117F7BDD2C4}"/>
              </a:ext>
            </a:extLst>
          </p:cNvPr>
          <p:cNvPicPr>
            <a:picLocks noChangeAspect="1"/>
          </p:cNvPicPr>
          <p:nvPr/>
        </p:nvPicPr>
        <p:blipFill>
          <a:blip r:embed="rId4"/>
          <a:stretch>
            <a:fillRect/>
          </a:stretch>
        </p:blipFill>
        <p:spPr>
          <a:xfrm>
            <a:off x="2614998" y="1973218"/>
            <a:ext cx="2473494" cy="2128224"/>
          </a:xfrm>
          <a:prstGeom prst="rect">
            <a:avLst/>
          </a:prstGeom>
        </p:spPr>
      </p:pic>
      <p:sp>
        <p:nvSpPr>
          <p:cNvPr id="12" name="TextBox 11">
            <a:extLst>
              <a:ext uri="{FF2B5EF4-FFF2-40B4-BE49-F238E27FC236}">
                <a16:creationId xmlns:a16="http://schemas.microsoft.com/office/drawing/2014/main" id="{A0B5AA8E-116C-4BCE-9287-1249D383500A}"/>
              </a:ext>
            </a:extLst>
          </p:cNvPr>
          <p:cNvSpPr txBox="1"/>
          <p:nvPr/>
        </p:nvSpPr>
        <p:spPr>
          <a:xfrm>
            <a:off x="479971" y="4369521"/>
            <a:ext cx="1784782" cy="1458861"/>
          </a:xfrm>
          <a:prstGeom prst="rect">
            <a:avLst/>
          </a:prstGeom>
          <a:noFill/>
        </p:spPr>
        <p:txBody>
          <a:bodyPr wrap="square" lIns="182880" tIns="146304" rIns="182880" bIns="146304" rtlCol="0">
            <a:spAutoFit/>
          </a:bodyPr>
          <a:lstStyle/>
          <a:p>
            <a:pPr algn="ctr">
              <a:lnSpc>
                <a:spcPct val="90000"/>
              </a:lnSpc>
              <a:spcAft>
                <a:spcPts val="600"/>
              </a:spcAft>
            </a:pPr>
            <a:r>
              <a:rPr lang="en-US" sz="1400" dirty="0" err="1">
                <a:gradFill>
                  <a:gsLst>
                    <a:gs pos="2917">
                      <a:schemeClr val="tx1"/>
                    </a:gs>
                    <a:gs pos="30000">
                      <a:schemeClr val="tx1"/>
                    </a:gs>
                  </a:gsLst>
                  <a:lin ang="5400000" scaled="0"/>
                </a:gradFill>
              </a:rPr>
              <a:t>Meccadroid</a:t>
            </a:r>
            <a:r>
              <a:rPr lang="en-US" sz="1400" dirty="0">
                <a:gradFill>
                  <a:gsLst>
                    <a:gs pos="2917">
                      <a:schemeClr val="tx1"/>
                    </a:gs>
                    <a:gs pos="30000">
                      <a:schemeClr val="tx1"/>
                    </a:gs>
                  </a:gsLst>
                  <a:lin ang="5400000" scaled="0"/>
                </a:gradFill>
              </a:rPr>
              <a:t> – </a:t>
            </a:r>
            <a:r>
              <a:rPr lang="en-US" sz="1400" dirty="0" err="1">
                <a:gradFill>
                  <a:gsLst>
                    <a:gs pos="2917">
                      <a:schemeClr val="tx1"/>
                    </a:gs>
                    <a:gs pos="30000">
                      <a:schemeClr val="tx1"/>
                    </a:gs>
                  </a:gsLst>
                  <a:lin ang="5400000" scaled="0"/>
                </a:gradFill>
              </a:rPr>
              <a:t>Xamarin.Android</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LattePanda</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OpenCV</a:t>
            </a:r>
            <a:r>
              <a:rPr lang="en-US" sz="1400" dirty="0">
                <a:gradFill>
                  <a:gsLst>
                    <a:gs pos="2917">
                      <a:schemeClr val="tx1"/>
                    </a:gs>
                    <a:gs pos="30000">
                      <a:schemeClr val="tx1"/>
                    </a:gs>
                  </a:gsLst>
                  <a:lin ang="5400000" scaled="0"/>
                </a:gradFill>
              </a:rPr>
              <a:t>, Cognitive Services</a:t>
            </a:r>
          </a:p>
        </p:txBody>
      </p:sp>
      <p:sp>
        <p:nvSpPr>
          <p:cNvPr id="13" name="TextBox 12">
            <a:extLst>
              <a:ext uri="{FF2B5EF4-FFF2-40B4-BE49-F238E27FC236}">
                <a16:creationId xmlns:a16="http://schemas.microsoft.com/office/drawing/2014/main" id="{E7E3B812-48C6-47D1-AC11-8EC1281EFB7A}"/>
              </a:ext>
            </a:extLst>
          </p:cNvPr>
          <p:cNvSpPr txBox="1"/>
          <p:nvPr/>
        </p:nvSpPr>
        <p:spPr>
          <a:xfrm>
            <a:off x="2937345" y="4311238"/>
            <a:ext cx="1828800" cy="1264962"/>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MIP and </a:t>
            </a:r>
            <a:r>
              <a:rPr lang="en-US" sz="1400" dirty="0" err="1">
                <a:gradFill>
                  <a:gsLst>
                    <a:gs pos="2917">
                      <a:schemeClr val="tx1"/>
                    </a:gs>
                    <a:gs pos="30000">
                      <a:schemeClr val="tx1"/>
                    </a:gs>
                  </a:gsLst>
                  <a:lin ang="5400000" scaled="0"/>
                </a:gradFill>
              </a:rPr>
              <a:t>Mipsaur</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 Monkey Robotics, </a:t>
            </a:r>
            <a:r>
              <a:rPr lang="en-US" sz="1400" dirty="0" err="1">
                <a:gradFill>
                  <a:gsLst>
                    <a:gs pos="2917">
                      <a:schemeClr val="tx1"/>
                    </a:gs>
                    <a:gs pos="30000">
                      <a:schemeClr val="tx1"/>
                    </a:gs>
                  </a:gsLst>
                  <a:lin ang="5400000" scaled="0"/>
                </a:gradFill>
              </a:rPr>
              <a:t>MipSDK</a:t>
            </a:r>
            <a:endParaRPr lang="en-US" sz="1400" dirty="0">
              <a:gradFill>
                <a:gsLst>
                  <a:gs pos="2917">
                    <a:schemeClr val="tx1"/>
                  </a:gs>
                  <a:gs pos="30000">
                    <a:schemeClr val="tx1"/>
                  </a:gs>
                </a:gsLst>
                <a:lin ang="5400000" scaled="0"/>
              </a:gradFill>
            </a:endParaRPr>
          </a:p>
        </p:txBody>
      </p:sp>
      <p:pic>
        <p:nvPicPr>
          <p:cNvPr id="14" name="Picture 15">
            <a:extLst>
              <a:ext uri="{FF2B5EF4-FFF2-40B4-BE49-F238E27FC236}">
                <a16:creationId xmlns:a16="http://schemas.microsoft.com/office/drawing/2014/main" id="{E369EF96-752B-4A91-8B05-115543537242}"/>
              </a:ext>
            </a:extLst>
          </p:cNvPr>
          <p:cNvPicPr>
            <a:picLocks noChangeAspect="1"/>
          </p:cNvPicPr>
          <p:nvPr/>
        </p:nvPicPr>
        <p:blipFill>
          <a:blip r:embed="rId5"/>
          <a:stretch>
            <a:fillRect/>
          </a:stretch>
        </p:blipFill>
        <p:spPr>
          <a:xfrm>
            <a:off x="5327400" y="1976502"/>
            <a:ext cx="3282165" cy="2128224"/>
          </a:xfrm>
          <a:prstGeom prst="rect">
            <a:avLst/>
          </a:prstGeom>
        </p:spPr>
      </p:pic>
      <p:sp>
        <p:nvSpPr>
          <p:cNvPr id="17" name="TextBox 16">
            <a:extLst>
              <a:ext uri="{FF2B5EF4-FFF2-40B4-BE49-F238E27FC236}">
                <a16:creationId xmlns:a16="http://schemas.microsoft.com/office/drawing/2014/main" id="{1FB42D1C-C09D-4EEB-9C24-234B016DAA72}"/>
              </a:ext>
            </a:extLst>
          </p:cNvPr>
          <p:cNvSpPr txBox="1"/>
          <p:nvPr/>
        </p:nvSpPr>
        <p:spPr>
          <a:xfrm>
            <a:off x="5795752" y="4369521"/>
            <a:ext cx="1828800"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Sphero –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a:t>
            </a:r>
          </a:p>
        </p:txBody>
      </p:sp>
      <p:pic>
        <p:nvPicPr>
          <p:cNvPr id="18" name="Picture 18">
            <a:extLst>
              <a:ext uri="{FF2B5EF4-FFF2-40B4-BE49-F238E27FC236}">
                <a16:creationId xmlns:a16="http://schemas.microsoft.com/office/drawing/2014/main" id="{F5D10230-5DC2-4B24-BFDA-86AAEFC44777}"/>
              </a:ext>
            </a:extLst>
          </p:cNvPr>
          <p:cNvPicPr>
            <a:picLocks noChangeAspect="1"/>
          </p:cNvPicPr>
          <p:nvPr/>
        </p:nvPicPr>
        <p:blipFill>
          <a:blip r:embed="rId6"/>
          <a:stretch>
            <a:fillRect/>
          </a:stretch>
        </p:blipFill>
        <p:spPr>
          <a:xfrm>
            <a:off x="8784698" y="1973218"/>
            <a:ext cx="1612511" cy="2126174"/>
          </a:xfrm>
          <a:prstGeom prst="rect">
            <a:avLst/>
          </a:prstGeom>
        </p:spPr>
      </p:pic>
      <p:sp>
        <p:nvSpPr>
          <p:cNvPr id="20" name="TextBox 19">
            <a:extLst>
              <a:ext uri="{FF2B5EF4-FFF2-40B4-BE49-F238E27FC236}">
                <a16:creationId xmlns:a16="http://schemas.microsoft.com/office/drawing/2014/main" id="{2863FF56-C985-4B87-811C-AE968A2E236C}"/>
              </a:ext>
            </a:extLst>
          </p:cNvPr>
          <p:cNvSpPr txBox="1"/>
          <p:nvPr/>
        </p:nvSpPr>
        <p:spPr>
          <a:xfrm>
            <a:off x="8609565" y="4232537"/>
            <a:ext cx="1828800"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.NET MF,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 Monkey Robotics</a:t>
            </a:r>
          </a:p>
        </p:txBody>
      </p:sp>
      <p:pic>
        <p:nvPicPr>
          <p:cNvPr id="21" name="Picture 21">
            <a:extLst>
              <a:ext uri="{FF2B5EF4-FFF2-40B4-BE49-F238E27FC236}">
                <a16:creationId xmlns:a16="http://schemas.microsoft.com/office/drawing/2014/main" id="{73BBE027-6A57-4E82-BD95-B04EDAFDA291}"/>
              </a:ext>
            </a:extLst>
          </p:cNvPr>
          <p:cNvPicPr>
            <a:picLocks noChangeAspect="1"/>
          </p:cNvPicPr>
          <p:nvPr/>
        </p:nvPicPr>
        <p:blipFill>
          <a:blip r:embed="rId7"/>
          <a:stretch>
            <a:fillRect/>
          </a:stretch>
        </p:blipFill>
        <p:spPr>
          <a:xfrm>
            <a:off x="10506096" y="1976502"/>
            <a:ext cx="1348938" cy="2124940"/>
          </a:xfrm>
          <a:prstGeom prst="rect">
            <a:avLst/>
          </a:prstGeom>
        </p:spPr>
      </p:pic>
      <p:sp>
        <p:nvSpPr>
          <p:cNvPr id="23" name="TextBox 22">
            <a:extLst>
              <a:ext uri="{FF2B5EF4-FFF2-40B4-BE49-F238E27FC236}">
                <a16:creationId xmlns:a16="http://schemas.microsoft.com/office/drawing/2014/main" id="{B9AFF0A6-1B85-4DB4-851F-43D8F6F71820}"/>
              </a:ext>
            </a:extLst>
          </p:cNvPr>
          <p:cNvSpPr txBox="1"/>
          <p:nvPr/>
        </p:nvSpPr>
        <p:spPr>
          <a:xfrm>
            <a:off x="10438365" y="4265590"/>
            <a:ext cx="1416669"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BB8,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Infrared</a:t>
            </a:r>
          </a:p>
        </p:txBody>
      </p:sp>
    </p:spTree>
    <p:extLst>
      <p:ext uri="{BB962C8B-B14F-4D97-AF65-F5344CB8AC3E}">
        <p14:creationId xmlns:p14="http://schemas.microsoft.com/office/powerpoint/2010/main" val="384063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17052-B304-4FE7-AD7F-21B1443B2937}"/>
              </a:ext>
            </a:extLst>
          </p:cNvPr>
          <p:cNvSpPr>
            <a:spLocks noGrp="1"/>
          </p:cNvSpPr>
          <p:nvPr>
            <p:ph type="body" sz="quarter" idx="10"/>
          </p:nvPr>
        </p:nvSpPr>
        <p:spPr/>
        <p:txBody>
          <a:bodyPr/>
          <a:lstStyle/>
          <a:p>
            <a:r>
              <a:rPr lang="en-US" dirty="0"/>
              <a:t>Not an electronics tutorial</a:t>
            </a:r>
          </a:p>
          <a:p>
            <a:pPr lvl="1"/>
            <a:r>
              <a:rPr lang="en-US" dirty="0"/>
              <a:t>http://www.instructables.com/id/Basic-Electronics/</a:t>
            </a:r>
          </a:p>
          <a:p>
            <a:r>
              <a:rPr lang="en-US" dirty="0"/>
              <a:t>Overview of devices and see what you can do with them</a:t>
            </a:r>
          </a:p>
          <a:p>
            <a:r>
              <a:rPr lang="en-US" dirty="0"/>
              <a:t>Learn about a bit about Microsoft tooling and how to harness </a:t>
            </a:r>
            <a:r>
              <a:rPr lang="en-US" dirty="0" err="1"/>
              <a:t>Xamarin</a:t>
            </a:r>
            <a:r>
              <a:rPr lang="en-US" dirty="0"/>
              <a:t>  </a:t>
            </a:r>
          </a:p>
          <a:p>
            <a:r>
              <a:rPr lang="en-US" dirty="0"/>
              <a:t>Wide not deep</a:t>
            </a:r>
          </a:p>
          <a:p>
            <a:r>
              <a:rPr lang="en-US" dirty="0"/>
              <a:t>Hopefully inspire you to build stuff! </a:t>
            </a:r>
            <a:r>
              <a:rPr lang="en-US" dirty="0">
                <a:sym typeface="Wingdings" pitchFamily="2" charset="2"/>
              </a:rPr>
              <a:t></a:t>
            </a:r>
            <a:endParaRPr lang="en-US" dirty="0"/>
          </a:p>
        </p:txBody>
      </p:sp>
      <p:sp>
        <p:nvSpPr>
          <p:cNvPr id="3" name="Title 2">
            <a:extLst>
              <a:ext uri="{FF2B5EF4-FFF2-40B4-BE49-F238E27FC236}">
                <a16:creationId xmlns:a16="http://schemas.microsoft.com/office/drawing/2014/main" id="{DEEC0B2F-58AC-48D2-AE21-6E3008208F3D}"/>
              </a:ext>
            </a:extLst>
          </p:cNvPr>
          <p:cNvSpPr>
            <a:spLocks noGrp="1"/>
          </p:cNvSpPr>
          <p:nvPr>
            <p:ph type="title"/>
          </p:nvPr>
        </p:nvSpPr>
        <p:spPr/>
        <p:txBody>
          <a:bodyPr/>
          <a:lstStyle/>
          <a:p>
            <a:r>
              <a:rPr lang="en-US" dirty="0"/>
              <a:t>What is this talk about?</a:t>
            </a:r>
          </a:p>
        </p:txBody>
      </p:sp>
    </p:spTree>
    <p:extLst>
      <p:ext uri="{BB962C8B-B14F-4D97-AF65-F5344CB8AC3E}">
        <p14:creationId xmlns:p14="http://schemas.microsoft.com/office/powerpoint/2010/main" val="27492188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979DA-09D4-41F6-93E6-72F3F0BFACF2}"/>
              </a:ext>
            </a:extLst>
          </p:cNvPr>
          <p:cNvSpPr>
            <a:spLocks noGrp="1"/>
          </p:cNvSpPr>
          <p:nvPr>
            <p:ph type="body" sz="quarter" idx="10"/>
          </p:nvPr>
        </p:nvSpPr>
        <p:spPr/>
        <p:txBody>
          <a:bodyPr/>
          <a:lstStyle/>
          <a:p>
            <a:r>
              <a:rPr lang="en-ZA" dirty="0"/>
              <a:t>.NET MF (Micro Framework) (eg.  </a:t>
            </a:r>
            <a:r>
              <a:rPr lang="en-ZA" dirty="0" err="1"/>
              <a:t>Netduino</a:t>
            </a:r>
            <a:r>
              <a:rPr lang="en-ZA" dirty="0"/>
              <a:t>)</a:t>
            </a:r>
          </a:p>
          <a:p>
            <a:r>
              <a:rPr lang="en-ZA" dirty="0"/>
              <a:t>Arduino   </a:t>
            </a:r>
          </a:p>
          <a:p>
            <a:pPr lvl="1"/>
            <a:r>
              <a:rPr lang="en-ZA" dirty="0"/>
              <a:t>Visual Micro</a:t>
            </a:r>
          </a:p>
          <a:p>
            <a:pPr lvl="1"/>
            <a:r>
              <a:rPr lang="en-ZA" dirty="0"/>
              <a:t>Visual Studio Code (Arduino extension is now Open Source)</a:t>
            </a:r>
          </a:p>
          <a:p>
            <a:pPr lvl="1"/>
            <a:endParaRPr lang="en-ZA" dirty="0"/>
          </a:p>
          <a:p>
            <a:pPr lvl="1"/>
            <a:r>
              <a:rPr lang="en-ZA" sz="4000" dirty="0">
                <a:latin typeface="+mj-lt"/>
              </a:rPr>
              <a:t>Windows 10 </a:t>
            </a:r>
            <a:r>
              <a:rPr lang="en-ZA" sz="4000" dirty="0" err="1">
                <a:latin typeface="+mj-lt"/>
              </a:rPr>
              <a:t>Iot</a:t>
            </a:r>
            <a:r>
              <a:rPr lang="en-ZA" sz="4000" dirty="0">
                <a:latin typeface="+mj-lt"/>
              </a:rPr>
              <a:t> Core</a:t>
            </a:r>
          </a:p>
          <a:p>
            <a:pPr lvl="1"/>
            <a:r>
              <a:rPr lang="en-ZA" sz="4000" dirty="0">
                <a:latin typeface="+mj-lt"/>
              </a:rPr>
              <a:t>Android Things</a:t>
            </a:r>
          </a:p>
          <a:p>
            <a:pPr lvl="1"/>
            <a:r>
              <a:rPr lang="en-ZA" sz="4000" dirty="0" err="1">
                <a:latin typeface="+mj-lt"/>
              </a:rPr>
              <a:t>Xamarin</a:t>
            </a:r>
            <a:r>
              <a:rPr lang="en-ZA" sz="4000" dirty="0">
                <a:latin typeface="+mj-lt"/>
              </a:rPr>
              <a:t> </a:t>
            </a:r>
            <a:r>
              <a:rPr lang="en-ZA" sz="4000" dirty="0" err="1">
                <a:latin typeface="+mj-lt"/>
              </a:rPr>
              <a:t>Iot</a:t>
            </a:r>
            <a:endParaRPr lang="en-ZA" sz="4000" dirty="0">
              <a:latin typeface="+mj-lt"/>
            </a:endParaRPr>
          </a:p>
          <a:p>
            <a:pPr marL="342900" lvl="1" indent="0">
              <a:buNone/>
            </a:pPr>
            <a:endParaRPr lang="en-ZA" sz="4000" dirty="0">
              <a:latin typeface="+mj-lt"/>
            </a:endParaRPr>
          </a:p>
          <a:p>
            <a:pPr lvl="1"/>
            <a:endParaRPr lang="en-US" dirty="0"/>
          </a:p>
        </p:txBody>
      </p:sp>
      <p:sp>
        <p:nvSpPr>
          <p:cNvPr id="3" name="Title 2">
            <a:extLst>
              <a:ext uri="{FF2B5EF4-FFF2-40B4-BE49-F238E27FC236}">
                <a16:creationId xmlns:a16="http://schemas.microsoft.com/office/drawing/2014/main" id="{E7FBFF8D-025E-46F3-B459-973FA7ED2F55}"/>
              </a:ext>
            </a:extLst>
          </p:cNvPr>
          <p:cNvSpPr>
            <a:spLocks noGrp="1"/>
          </p:cNvSpPr>
          <p:nvPr>
            <p:ph type="title"/>
          </p:nvPr>
        </p:nvSpPr>
        <p:spPr/>
        <p:txBody>
          <a:bodyPr/>
          <a:lstStyle/>
          <a:p>
            <a:r>
              <a:rPr lang="en-US" dirty="0"/>
              <a:t>What can I do in Visual Studio?</a:t>
            </a:r>
          </a:p>
        </p:txBody>
      </p:sp>
    </p:spTree>
    <p:extLst>
      <p:ext uri="{BB962C8B-B14F-4D97-AF65-F5344CB8AC3E}">
        <p14:creationId xmlns:p14="http://schemas.microsoft.com/office/powerpoint/2010/main" val="26782179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1FBB0-8DE6-43BC-8DFB-E7932BD7E703}"/>
              </a:ext>
            </a:extLst>
          </p:cNvPr>
          <p:cNvSpPr>
            <a:spLocks noGrp="1"/>
          </p:cNvSpPr>
          <p:nvPr>
            <p:ph type="body" sz="quarter" idx="10"/>
          </p:nvPr>
        </p:nvSpPr>
        <p:spPr/>
        <p:txBody>
          <a:bodyPr/>
          <a:lstStyle/>
          <a:p>
            <a:r>
              <a:rPr lang="en-ZA" dirty="0"/>
              <a:t>Visual Micro:   Arduino Leonardo (on a Latte Panda)</a:t>
            </a:r>
          </a:p>
          <a:p>
            <a:endParaRPr lang="en-ZA" dirty="0"/>
          </a:p>
          <a:p>
            <a:r>
              <a:rPr lang="en-ZA" dirty="0"/>
              <a:t>Visual Studio Code:  Microsoft Arduino Extension</a:t>
            </a:r>
          </a:p>
          <a:p>
            <a:endParaRPr lang="en-ZA" dirty="0"/>
          </a:p>
          <a:p>
            <a:r>
              <a:rPr lang="en-ZA" dirty="0" err="1"/>
              <a:t>MXChip</a:t>
            </a:r>
            <a:r>
              <a:rPr lang="en-ZA"/>
              <a:t> Arduino Azure </a:t>
            </a:r>
            <a:r>
              <a:rPr lang="en-ZA" dirty="0" err="1"/>
              <a:t>Iot</a:t>
            </a:r>
            <a:r>
              <a:rPr lang="en-ZA" dirty="0"/>
              <a:t> Kit</a:t>
            </a:r>
            <a:endParaRPr lang="en-US" dirty="0"/>
          </a:p>
        </p:txBody>
      </p:sp>
      <p:sp>
        <p:nvSpPr>
          <p:cNvPr id="3" name="Title 2">
            <a:extLst>
              <a:ext uri="{FF2B5EF4-FFF2-40B4-BE49-F238E27FC236}">
                <a16:creationId xmlns:a16="http://schemas.microsoft.com/office/drawing/2014/main" id="{931DE496-18EB-463C-AC61-97650FDDCBF3}"/>
              </a:ext>
            </a:extLst>
          </p:cNvPr>
          <p:cNvSpPr>
            <a:spLocks noGrp="1"/>
          </p:cNvSpPr>
          <p:nvPr>
            <p:ph type="title"/>
          </p:nvPr>
        </p:nvSpPr>
        <p:spPr/>
        <p:txBody>
          <a:bodyPr/>
          <a:lstStyle/>
          <a:p>
            <a:r>
              <a:rPr lang="en-ZA" dirty="0"/>
              <a:t>Demos</a:t>
            </a:r>
            <a:endParaRPr lang="en-US" dirty="0"/>
          </a:p>
        </p:txBody>
      </p:sp>
    </p:spTree>
    <p:extLst>
      <p:ext uri="{BB962C8B-B14F-4D97-AF65-F5344CB8AC3E}">
        <p14:creationId xmlns:p14="http://schemas.microsoft.com/office/powerpoint/2010/main" val="30185191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D1B7D6-B1D4-42C4-AEC1-093806B44416}"/>
              </a:ext>
            </a:extLst>
          </p:cNvPr>
          <p:cNvSpPr>
            <a:spLocks noGrp="1"/>
          </p:cNvSpPr>
          <p:nvPr>
            <p:ph type="body" sz="quarter" idx="10"/>
          </p:nvPr>
        </p:nvSpPr>
        <p:spPr/>
        <p:txBody>
          <a:bodyPr/>
          <a:lstStyle/>
          <a:p>
            <a:r>
              <a:rPr lang="en-US" b="1" dirty="0"/>
              <a:t>Visual Micro:  </a:t>
            </a:r>
            <a:r>
              <a:rPr lang="en-US" dirty="0">
                <a:hlinkClick r:id="rId2"/>
              </a:rPr>
              <a:t>http://www.visualmicro.com/</a:t>
            </a:r>
            <a:endParaRPr lang="en-US" dirty="0"/>
          </a:p>
          <a:p>
            <a:endParaRPr lang="en-US" dirty="0"/>
          </a:p>
          <a:p>
            <a:r>
              <a:rPr lang="en-US" b="1" dirty="0"/>
              <a:t>Visual Studio Code Extension:  </a:t>
            </a:r>
            <a:r>
              <a:rPr lang="en-US" sz="3000" dirty="0">
                <a:hlinkClick r:id="rId3"/>
              </a:rPr>
              <a:t>https://blogs.msdn.microsoft.com/iotdev/2017/07/06/visual-studio-code-extension-for-arduino-is-now-open-sourced/</a:t>
            </a:r>
            <a:endParaRPr lang="en-US" sz="3000" dirty="0"/>
          </a:p>
          <a:p>
            <a:endParaRPr lang="en-US" dirty="0"/>
          </a:p>
          <a:p>
            <a:r>
              <a:rPr lang="en-US" b="1" dirty="0" err="1"/>
              <a:t>MXChip</a:t>
            </a:r>
            <a:r>
              <a:rPr lang="en-US" b="1" dirty="0"/>
              <a:t> Kit</a:t>
            </a:r>
            <a:r>
              <a:rPr lang="en-US" sz="3000" b="1" dirty="0"/>
              <a:t>:  </a:t>
            </a:r>
            <a:r>
              <a:rPr lang="en-US" sz="3000" dirty="0">
                <a:hlinkClick r:id="rId4"/>
              </a:rPr>
              <a:t>https://microsoft.github.io/azure-iot-developer-kit/</a:t>
            </a:r>
            <a:r>
              <a:rPr lang="en-US" sz="3000" dirty="0"/>
              <a:t> </a:t>
            </a:r>
          </a:p>
        </p:txBody>
      </p:sp>
      <p:sp>
        <p:nvSpPr>
          <p:cNvPr id="3" name="Title 2">
            <a:extLst>
              <a:ext uri="{FF2B5EF4-FFF2-40B4-BE49-F238E27FC236}">
                <a16:creationId xmlns:a16="http://schemas.microsoft.com/office/drawing/2014/main" id="{4FC86C8D-4684-4875-820C-146CD47EE044}"/>
              </a:ext>
            </a:extLst>
          </p:cNvPr>
          <p:cNvSpPr>
            <a:spLocks noGrp="1"/>
          </p:cNvSpPr>
          <p:nvPr>
            <p:ph type="title"/>
          </p:nvPr>
        </p:nvSpPr>
        <p:spPr/>
        <p:txBody>
          <a:bodyPr/>
          <a:lstStyle/>
          <a:p>
            <a:r>
              <a:rPr lang="en-US" dirty="0"/>
              <a:t>Arduino</a:t>
            </a:r>
          </a:p>
        </p:txBody>
      </p:sp>
    </p:spTree>
    <p:extLst>
      <p:ext uri="{BB962C8B-B14F-4D97-AF65-F5344CB8AC3E}">
        <p14:creationId xmlns:p14="http://schemas.microsoft.com/office/powerpoint/2010/main" val="20681059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CC62B4-95EB-4AD3-8993-AA96209A7F08}"/>
              </a:ext>
            </a:extLst>
          </p:cNvPr>
          <p:cNvPicPr>
            <a:picLocks noChangeAspect="1"/>
          </p:cNvPicPr>
          <p:nvPr/>
        </p:nvPicPr>
        <p:blipFill>
          <a:blip r:embed="rId2"/>
          <a:stretch>
            <a:fillRect/>
          </a:stretch>
        </p:blipFill>
        <p:spPr>
          <a:xfrm>
            <a:off x="3499115" y="2141644"/>
            <a:ext cx="5042318" cy="2574734"/>
          </a:xfrm>
          <a:prstGeom prst="rect">
            <a:avLst/>
          </a:prstGeom>
        </p:spPr>
      </p:pic>
    </p:spTree>
    <p:extLst>
      <p:ext uri="{BB962C8B-B14F-4D97-AF65-F5344CB8AC3E}">
        <p14:creationId xmlns:p14="http://schemas.microsoft.com/office/powerpoint/2010/main" val="28545534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C5A06-27CB-484D-BB06-AC478187D7AD}"/>
              </a:ext>
            </a:extLst>
          </p:cNvPr>
          <p:cNvSpPr>
            <a:spLocks noGrp="1"/>
          </p:cNvSpPr>
          <p:nvPr>
            <p:ph type="title"/>
          </p:nvPr>
        </p:nvSpPr>
        <p:spPr/>
        <p:txBody>
          <a:bodyPr/>
          <a:lstStyle/>
          <a:p>
            <a:r>
              <a:rPr lang="en-US" dirty="0"/>
              <a:t>Android Things</a:t>
            </a:r>
          </a:p>
        </p:txBody>
      </p:sp>
      <p:pic>
        <p:nvPicPr>
          <p:cNvPr id="4" name="Picture 3">
            <a:extLst>
              <a:ext uri="{FF2B5EF4-FFF2-40B4-BE49-F238E27FC236}">
                <a16:creationId xmlns:a16="http://schemas.microsoft.com/office/drawing/2014/main" id="{F0B39445-8420-421C-A44A-A148A3B8DB14}"/>
              </a:ext>
            </a:extLst>
          </p:cNvPr>
          <p:cNvPicPr>
            <a:picLocks noChangeAspect="1"/>
          </p:cNvPicPr>
          <p:nvPr/>
        </p:nvPicPr>
        <p:blipFill>
          <a:blip r:embed="rId2"/>
          <a:stretch>
            <a:fillRect/>
          </a:stretch>
        </p:blipFill>
        <p:spPr>
          <a:xfrm>
            <a:off x="5320018" y="2197588"/>
            <a:ext cx="6162424" cy="2875798"/>
          </a:xfrm>
          <a:prstGeom prst="rect">
            <a:avLst/>
          </a:prstGeom>
        </p:spPr>
      </p:pic>
      <p:sp>
        <p:nvSpPr>
          <p:cNvPr id="5" name="TextBox 4">
            <a:extLst>
              <a:ext uri="{FF2B5EF4-FFF2-40B4-BE49-F238E27FC236}">
                <a16:creationId xmlns:a16="http://schemas.microsoft.com/office/drawing/2014/main" id="{FBCBB99E-17A9-49D8-9AB8-7F5B43EA852D}"/>
              </a:ext>
            </a:extLst>
          </p:cNvPr>
          <p:cNvSpPr txBox="1"/>
          <p:nvPr/>
        </p:nvSpPr>
        <p:spPr>
          <a:xfrm>
            <a:off x="220001" y="1830651"/>
            <a:ext cx="4780624" cy="4598182"/>
          </a:xfrm>
          <a:prstGeom prst="rect">
            <a:avLst/>
          </a:prstGeom>
          <a:noFill/>
        </p:spPr>
        <p:txBody>
          <a:bodyPr wrap="square" lIns="182880" tIns="146304" rIns="182880" bIns="146304" rtlCol="0">
            <a:spAutoFit/>
          </a:bodyPr>
          <a:lstStyle/>
          <a:p>
            <a:pPr algn="ctr">
              <a:lnSpc>
                <a:spcPct val="90000"/>
              </a:lnSpc>
              <a:spcAft>
                <a:spcPts val="600"/>
              </a:spcAft>
            </a:pPr>
            <a:r>
              <a:rPr lang="en-US" sz="3000" b="0" i="0" dirty="0">
                <a:effectLst/>
                <a:latin typeface="Roboto"/>
              </a:rPr>
              <a:t>Android Things makes developing connected embedded devices easy by providing the same Android development tools, Android framework, and Google APIs</a:t>
            </a:r>
          </a:p>
          <a:p>
            <a:pPr algn="ctr">
              <a:lnSpc>
                <a:spcPct val="90000"/>
              </a:lnSpc>
              <a:spcAft>
                <a:spcPts val="600"/>
              </a:spcAft>
            </a:pPr>
            <a:endParaRPr lang="en-US" sz="3000" dirty="0">
              <a:latin typeface="Roboto"/>
            </a:endParaRPr>
          </a:p>
          <a:p>
            <a:pPr algn="ctr">
              <a:lnSpc>
                <a:spcPct val="90000"/>
              </a:lnSpc>
              <a:spcAft>
                <a:spcPts val="600"/>
              </a:spcAft>
            </a:pPr>
            <a:r>
              <a:rPr lang="en-US" sz="3000" dirty="0">
                <a:latin typeface="Roboto"/>
              </a:rPr>
              <a:t>Now in Preview 0.41</a:t>
            </a:r>
            <a:endParaRPr lang="en-US" sz="3000" dirty="0"/>
          </a:p>
          <a:p>
            <a:pPr algn="ct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8828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06BF41-C6CB-47D0-9C09-BBC861FE0B0E}"/>
              </a:ext>
            </a:extLst>
          </p:cNvPr>
          <p:cNvSpPr>
            <a:spLocks noGrp="1"/>
          </p:cNvSpPr>
          <p:nvPr>
            <p:ph type="body" sz="quarter" idx="10"/>
          </p:nvPr>
        </p:nvSpPr>
        <p:spPr/>
        <p:txBody>
          <a:bodyPr/>
          <a:lstStyle/>
          <a:p>
            <a:pPr marL="0" indent="0">
              <a:buNone/>
            </a:pPr>
            <a:r>
              <a:rPr lang="en-US" b="0" i="0" dirty="0">
                <a:effectLst/>
                <a:latin typeface="Roboto"/>
              </a:rPr>
              <a:t>Peripheral I/O API</a:t>
            </a:r>
          </a:p>
          <a:p>
            <a:pPr marL="0" indent="0">
              <a:buNone/>
            </a:pPr>
            <a:r>
              <a:rPr lang="en-US" sz="3000" b="0" i="0" dirty="0">
                <a:effectLst/>
                <a:latin typeface="Roboto"/>
              </a:rPr>
              <a:t>The Peripheral I/O APIs let your apps communicate with sensors and actuators using industry standard protocols and interfaces. The following interfaces are supported: GPIO, PWM, I2C, SPI, UART.</a:t>
            </a:r>
          </a:p>
          <a:p>
            <a:pPr marL="0" indent="0">
              <a:buNone/>
            </a:pPr>
            <a:endParaRPr lang="en-US" sz="3000" dirty="0">
              <a:latin typeface="Roboto"/>
            </a:endParaRPr>
          </a:p>
          <a:p>
            <a:pPr marL="0" indent="0">
              <a:buNone/>
            </a:pPr>
            <a:r>
              <a:rPr lang="en-US" b="0" i="0" dirty="0">
                <a:effectLst/>
                <a:latin typeface="Roboto"/>
              </a:rPr>
              <a:t>User Driver API   (GPS, HID, Sensors, Audio)</a:t>
            </a:r>
          </a:p>
          <a:p>
            <a:pPr marL="0" indent="0">
              <a:buNone/>
            </a:pPr>
            <a:r>
              <a:rPr lang="en-US" sz="3000" b="0" i="0" dirty="0">
                <a:effectLst/>
                <a:latin typeface="Roboto"/>
              </a:rPr>
              <a:t>User drivers extend existing Android framework services and allow apps to inject hardware events into the framework that other apps can access using the standard Android APIs.</a:t>
            </a:r>
          </a:p>
          <a:p>
            <a:pPr marL="0" indent="0">
              <a:buNone/>
            </a:pPr>
            <a:endParaRPr lang="en-US" sz="3000" dirty="0"/>
          </a:p>
        </p:txBody>
      </p:sp>
      <p:sp>
        <p:nvSpPr>
          <p:cNvPr id="3" name="Title 2">
            <a:extLst>
              <a:ext uri="{FF2B5EF4-FFF2-40B4-BE49-F238E27FC236}">
                <a16:creationId xmlns:a16="http://schemas.microsoft.com/office/drawing/2014/main" id="{2F2BEE4B-B344-43A3-91E5-B6678A1DE839}"/>
              </a:ext>
            </a:extLst>
          </p:cNvPr>
          <p:cNvSpPr>
            <a:spLocks noGrp="1"/>
          </p:cNvSpPr>
          <p:nvPr>
            <p:ph type="title"/>
          </p:nvPr>
        </p:nvSpPr>
        <p:spPr/>
        <p:txBody>
          <a:bodyPr/>
          <a:lstStyle/>
          <a:p>
            <a:r>
              <a:rPr lang="en-US" dirty="0"/>
              <a:t>Things Support Library</a:t>
            </a:r>
          </a:p>
        </p:txBody>
      </p:sp>
    </p:spTree>
    <p:extLst>
      <p:ext uri="{BB962C8B-B14F-4D97-AF65-F5344CB8AC3E}">
        <p14:creationId xmlns:p14="http://schemas.microsoft.com/office/powerpoint/2010/main" val="347346798"/>
      </p:ext>
    </p:extLst>
  </p:cSld>
  <p:clrMapOvr>
    <a:masterClrMapping/>
  </p:clrMapOvr>
  <p:transition>
    <p:fade/>
  </p:transition>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0/xmlns/"/>
    <ds:schemaRef ds:uri="http://www.w3.org/2001/XMLSchema"/>
    <ds:schemaRef ds:uri="630a2e83-186a-4a0f-ab27-bee8a8096abc"/>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695</TotalTime>
  <Words>1445</Words>
  <Application>Microsoft Office PowerPoint</Application>
  <PresentationFormat>Custom</PresentationFormat>
  <Paragraphs>314</Paragraphs>
  <Slides>28</Slides>
  <Notes>4</Notes>
  <HiddenSlides>0</HiddenSlides>
  <MMClips>1</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WHITE TEMPLATE</vt:lpstr>
      <vt:lpstr>Cross Platform Iot with Visual Studio and Xamarin</vt:lpstr>
      <vt:lpstr>PowerPoint Presentation</vt:lpstr>
      <vt:lpstr>What is this talk about?</vt:lpstr>
      <vt:lpstr>What can I do in Visual Studio?</vt:lpstr>
      <vt:lpstr>Demos</vt:lpstr>
      <vt:lpstr>Arduino</vt:lpstr>
      <vt:lpstr>PowerPoint Presentation</vt:lpstr>
      <vt:lpstr>Android Things</vt:lpstr>
      <vt:lpstr>Things Support Library</vt:lpstr>
      <vt:lpstr>Behavioral Changes</vt:lpstr>
      <vt:lpstr>Development Boards</vt:lpstr>
      <vt:lpstr>Getting Started</vt:lpstr>
      <vt:lpstr>Getting Started - Wifi</vt:lpstr>
      <vt:lpstr>Getting Started – Wifi (Raspberry Pi)</vt:lpstr>
      <vt:lpstr>Getting Started </vt:lpstr>
      <vt:lpstr>Google Contrib Drivers</vt:lpstr>
      <vt:lpstr>Demos</vt:lpstr>
      <vt:lpstr>Xamarin Nuget</vt:lpstr>
      <vt:lpstr>Xamarin Iot</vt:lpstr>
      <vt:lpstr>Getting Started</vt:lpstr>
      <vt:lpstr>Iot Components</vt:lpstr>
      <vt:lpstr>Iot Components</vt:lpstr>
      <vt:lpstr>Demos</vt:lpstr>
      <vt:lpstr>Azure Iot Hubs</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Allan Pead</cp:lastModifiedBy>
  <cp:revision>36</cp:revision>
  <dcterms:created xsi:type="dcterms:W3CDTF">2017-02-22T22:03:09Z</dcterms:created>
  <dcterms:modified xsi:type="dcterms:W3CDTF">2017-07-15T10:31:11Z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